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265" r:id="rId5"/>
    <p:sldId id="268" r:id="rId6"/>
    <p:sldId id="269" r:id="rId7"/>
    <p:sldId id="270" r:id="rId8"/>
    <p:sldId id="271" r:id="rId9"/>
    <p:sldId id="272" r:id="rId10"/>
    <p:sldId id="291" r:id="rId11"/>
    <p:sldId id="273" r:id="rId12"/>
    <p:sldId id="274" r:id="rId13"/>
    <p:sldId id="275" r:id="rId14"/>
    <p:sldId id="276" r:id="rId15"/>
    <p:sldId id="284" r:id="rId16"/>
    <p:sldId id="277" r:id="rId17"/>
    <p:sldId id="278" r:id="rId18"/>
    <p:sldId id="279" r:id="rId19"/>
    <p:sldId id="280" r:id="rId20"/>
    <p:sldId id="281" r:id="rId21"/>
    <p:sldId id="282" r:id="rId22"/>
    <p:sldId id="283" r:id="rId23"/>
    <p:sldId id="285" r:id="rId24"/>
    <p:sldId id="286" r:id="rId25"/>
    <p:sldId id="287" r:id="rId26"/>
    <p:sldId id="288"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2DA53-EABB-95DC-3211-902908543DEC}" name="Eusebio, Ronald John" initials="ERJ" userId="S::r.eusebio@lausd.net::a5549c81-c404-4649-8008-cefeab1c5d46" providerId="AD"/>
  <p188:author id="{ABF84DE8-5C49-25C1-8A82-6770D985D964}" name="Barnes, Jill" initials="BJ" userId="S::jill.barnes@lausd.net::158dcb28-3acc-4e0f-8e72-6cfce41098ef" providerId="AD"/>
  <p188:author id="{48C575F5-0F2B-D2E4-2B5C-1AAFD46892BA}" name="Lara, Claudia M." initials="LCM" userId="S::claudia.m.lara@lausd.net::add9a68e-9e39-47cb-8d89-6810996ff8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EFF"/>
    <a:srgbClr val="0021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92176" autoAdjust="0"/>
  </p:normalViewPr>
  <p:slideViewPr>
    <p:cSldViewPr snapToGrid="0">
      <p:cViewPr>
        <p:scale>
          <a:sx n="90" d="100"/>
          <a:sy n="90" d="100"/>
        </p:scale>
        <p:origin x="1152"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015D3-2CFA-4567-8A44-9A52DAB8B0E1}"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44F85-ED11-4ADA-8814-1B5868CB5A68}" type="slidenum">
              <a:rPr lang="en-US" smtClean="0"/>
              <a:t>‹#›</a:t>
            </a:fld>
            <a:endParaRPr lang="en-US"/>
          </a:p>
        </p:txBody>
      </p:sp>
    </p:spTree>
    <p:extLst>
      <p:ext uri="{BB962C8B-B14F-4D97-AF65-F5344CB8AC3E}">
        <p14:creationId xmlns:p14="http://schemas.microsoft.com/office/powerpoint/2010/main" val="154677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chieve.lausd.net/cms/lib/CA01000043/Centricity/Domain/318/Final%20ICS%20Chart%20for%20Schools%20UPDATE%20060523.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achieve.lausd.net/cms/lib/CA01000043/Centricity/Domain/318/ICS%20Definitions%20for%20Schools.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chieve.lausd.net/cms/lib/CA01000043/Centricity/Domain/318/Emergency%20Team%20Duties%20and%20Supply%20List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chieve.lausd.net/Page/469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chieve.lausd.net/stee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chieve.lausd.net/cms/lib/CA01000043/Centricity/Domain/318/Emergency%20Team%20Duties%20and%20Supply%20List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c</a:t>
            </a:r>
            <a:r>
              <a:rPr lang="en-US" dirty="0"/>
              <a:t>onducts Welcome/Introductions.</a:t>
            </a:r>
          </a:p>
          <a:p>
            <a:endParaRPr lang="en-US" dirty="0"/>
          </a:p>
          <a:p>
            <a:r>
              <a:rPr lang="en-US" dirty="0"/>
              <a:t>All text in red font needs to be updated by the school/facilitator. </a:t>
            </a:r>
          </a:p>
          <a:p>
            <a:pPr marL="0" lvl="0" indent="0" algn="l" rtl="0">
              <a:spcBef>
                <a:spcPts val="0"/>
              </a:spcBef>
              <a:spcAft>
                <a:spcPts val="0"/>
              </a:spcAft>
              <a:buNone/>
            </a:pPr>
            <a:endParaRPr dirty="0"/>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p>
          <a:p>
            <a:r>
              <a:rPr lang="en-US" sz="1200" u="none" baseline="0" dirty="0">
                <a:solidFill>
                  <a:schemeClr val="bg1"/>
                </a:solidFill>
                <a:effectLst/>
                <a:latin typeface="Bahnschrift SemiLight" panose="020B0502040204020203" pitchFamily="34" charset="0"/>
                <a:cs typeface="Times New Roman" panose="02020603050405020304" pitchFamily="18" charset="0"/>
              </a:rPr>
              <a:t>-Accesses Emergency Functions tab. (If time permits, ask employees to review protocols for a few, such as, Accounting for all Persons and Relocation.)</a:t>
            </a:r>
          </a:p>
          <a:p>
            <a:r>
              <a:rPr lang="en-US" sz="1200" u="none" baseline="0" dirty="0">
                <a:solidFill>
                  <a:schemeClr val="bg1"/>
                </a:solidFill>
                <a:effectLst/>
                <a:latin typeface="Bahnschrift SemiLight" panose="020B0502040204020203" pitchFamily="34" charset="0"/>
                <a:cs typeface="Times New Roman" panose="02020603050405020304" pitchFamily="18" charset="0"/>
              </a:rPr>
              <a:t> </a:t>
            </a:r>
          </a:p>
          <a:p>
            <a:r>
              <a:rPr lang="en-US" sz="1200" u="none" baseline="0" dirty="0">
                <a:solidFill>
                  <a:schemeClr val="bg1"/>
                </a:solidFill>
                <a:effectLst/>
                <a:latin typeface="Bahnschrift SemiLight" panose="020B0502040204020203" pitchFamily="34" charset="0"/>
                <a:cs typeface="Times New Roman" panose="02020603050405020304" pitchFamily="18" charset="0"/>
              </a:rPr>
              <a:t>-Accesses Threats and Hazards tab. (If time permits, ask employees to review protocols for a few, such as, Food/Water Contamination and Utility Failure.)</a:t>
            </a:r>
          </a:p>
          <a:p>
            <a:endParaRPr lang="en-US" sz="1200" u="none" baseline="0" dirty="0">
              <a:solidFill>
                <a:schemeClr val="bg1"/>
              </a:solidFill>
              <a:effectLst/>
              <a:latin typeface="Bahnschrift SemiLight" panose="020B0502040204020203" pitchFamily="34" charset="0"/>
              <a:cs typeface="Times New Roman" panose="02020603050405020304" pitchFamily="18" charset="0"/>
            </a:endParaRPr>
          </a:p>
          <a:p>
            <a:r>
              <a:rPr lang="en-US" sz="1200" u="none" baseline="0" dirty="0">
                <a:solidFill>
                  <a:schemeClr val="bg1"/>
                </a:solidFill>
                <a:effectLst/>
                <a:latin typeface="Bahnschrift SemiLight" panose="020B0502040204020203" pitchFamily="34" charset="0"/>
                <a:cs typeface="Times New Roman" panose="02020603050405020304" pitchFamily="18" charset="0"/>
              </a:rPr>
              <a:t>-Accesses Floor Plans and Maps and points out that this tab includes Primary and Backup Off-site Locations’ contact information and map (labeled “vicinity map”). States that these are used in situations which require evacuating from the school premises and relocating to an off-campus site. Stresses that maps and plans must be redacted in any ISSP version which the public may access.</a:t>
            </a:r>
            <a:endParaRPr lang="en-US" baseline="0"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13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states: </a:t>
            </a:r>
          </a:p>
          <a:p>
            <a:r>
              <a:rPr lang="en-US" dirty="0"/>
              <a:t>- All five sections of the ICS report to the Incident Commander, who is the </a:t>
            </a:r>
            <a:r>
              <a:rPr lang="en-US" dirty="0">
                <a:solidFill>
                  <a:srgbClr val="FF0000"/>
                </a:solidFill>
              </a:rPr>
              <a:t>principal (change if school’s IC is not the principal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 Our school emergency teams are assigned to each of these five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effectLst/>
              <a:latin typeface="Bahnschrift SemiLight" panose="020B0502040204020203"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For facilitator background (do not need to share):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sng" dirty="0">
                <a:solidFill>
                  <a:srgbClr val="0563C1"/>
                </a:solidFill>
                <a:effectLst/>
                <a:latin typeface="Bahnschrift SemiLight" panose="020B0502040204020203" pitchFamily="34" charset="0"/>
                <a:ea typeface="Calibri" panose="020F0502020204030204" pitchFamily="34" charset="0"/>
                <a:cs typeface="Arial" panose="020B0604020202020204" pitchFamily="34" charset="0"/>
                <a:hlinkClick r:id="rId3"/>
              </a:rPr>
              <a:t>ICS Incident Command Team Chart</a:t>
            </a:r>
            <a:r>
              <a:rPr lang="en-US" sz="1200" dirty="0">
                <a:effectLst/>
                <a:latin typeface="Bahnschrift SemiLight" panose="020B0502040204020203" pitchFamily="34" charset="0"/>
                <a:ea typeface="Calibri" panose="020F0502020204030204" pitchFamily="34" charset="0"/>
                <a:cs typeface="Arial" panose="020B0604020202020204" pitchFamily="34" charset="0"/>
              </a:rPr>
              <a:t> (link provides blank form to be completed for individual emergencies); for some incidents/drills, school does not need to activate all positions.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4"/>
              </a:rPr>
              <a:t>ICS Definitions for Schools</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rPr>
              <a:t>-</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 another resource which defines the ICS roles, such as, public information officer, logistics section lead, and psychological first aid/crisis.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32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reads/allows staff to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For facilitator background/do not need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 DACE sites with DACE/small ISSP template do not have 11 emergency teams, rather only have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asks staff to read this and next two slides for familiarity with the emergency teams and as background for a group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For group activity details, facilitator accesses handout titled,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School Emergency Team Assignments and Duties Activity.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Background for facilitator/not</a:t>
            </a:r>
            <a:r>
              <a:rPr lang="en-US" sz="1200" b="0" i="0" u="sng" kern="1200" baseline="0" dirty="0">
                <a:solidFill>
                  <a:schemeClr val="tx1"/>
                </a:solidFill>
                <a:effectLst/>
                <a:latin typeface="+mn-lt"/>
                <a:ea typeface="+mn-ea"/>
                <a:cs typeface="+mn-cs"/>
              </a:rPr>
              <a:t> necessary to share</a:t>
            </a:r>
            <a:r>
              <a:rPr lang="en-US" sz="1200" b="0" i="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Emergency team inside and outside meeting locations should be </a:t>
            </a:r>
            <a:r>
              <a:rPr lang="en-US" sz="1800" dirty="0">
                <a:effectLst/>
                <a:latin typeface="Segoe UI" panose="020B0502040204020203" pitchFamily="34" charset="0"/>
              </a:rPr>
              <a:t>away from hazards, near evacuation area and emergency bin.</a:t>
            </a:r>
            <a:r>
              <a:rPr lang="en-US"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Under most common circumstances (including fire and earthquakes), emergency teams, if activated, will meet at their outdoor location. If not stated in the District’s protocol, emergency teams will be activated based on the nature of the incident at the discretion of the Incident Commander.</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330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previous slide.</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412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Facilitator states, as previously mentioned, the QRG also lists the team members and should be reviewed and accessible.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Bahnschrift SemiLight"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Bahnschrift SemiLight" panose="020B0502040204020203"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927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uses handout,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School Emergency Team Assignments and Duties Activity</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to lead participants, grouped by assigned emergency team through a seven-to-ten-minute activity. Staff with multiple emergency team assignments can select the one with which they are least familiar.</a:t>
            </a:r>
            <a:endParaRPr lang="en-US" b="0"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10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states: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-As some of you noted, the Supply/Equipment Team ensures adequate supplies/equipment are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-Emergency supplies/equipment are stored in an emergency bin located near our assembly area which for our school is (specifies 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-Our school inventories the emergency bin twice a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 Team leads should review the </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Emergency Team Duties and Supply Lists</a:t>
            </a:r>
            <a:r>
              <a:rPr lang="en-US" sz="1200" dirty="0">
                <a:effectLst/>
                <a:latin typeface="Bahnschrift SemiLight" panose="020B0502040204020203" pitchFamily="34" charset="0"/>
                <a:cs typeface="Times New Roman" panose="02020603050405020304" pitchFamily="18" charset="0"/>
              </a:rPr>
              <a:t> to ensure supplies are available.</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974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Bahnschrift SemiLight" panose="020B0502040204020203" pitchFamily="34" charset="0"/>
                <a:cs typeface="Times New Roman" panose="02020603050405020304" pitchFamily="18" charset="0"/>
              </a:rPr>
              <a:t>Facilitator provides school-specific details for each item listed (also specified in Step 4, Planning or Emergency View as specified above).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For facilitator background/do not need to share:</a:t>
            </a:r>
          </a:p>
          <a:p>
            <a:pPr marL="0" lvl="0" indent="0" algn="l" rtl="0">
              <a:spcBef>
                <a:spcPts val="0"/>
              </a:spcBef>
              <a:spcAft>
                <a:spcPts val="0"/>
              </a:spcAft>
              <a:buNone/>
            </a:pPr>
            <a:r>
              <a:rPr lang="en-US" dirty="0"/>
              <a:t>- Incident Command Team meets near the Assembly Area team.</a:t>
            </a: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331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may ask staff to read slide particularly sections most relevant to their role(s). Provides opportunity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 </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83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reviews/allows staff to review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states: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MyPLN STEPS courses</a:t>
            </a:r>
            <a:r>
              <a:rPr lang="en-US" sz="1200" u="none"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rPr>
              <a:t> include Search and Rescue (STEPS 214) </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and Triage Team (First Aid) (STEPS 213) trainings, as well as for specific disasters (STEPS 200- fire; STEPS 202- earthquake; STEPS 203- lockdown, STEPS 204-Shelter in Place, STEPS 205-Radiological Incident).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333333"/>
                </a:solidFill>
                <a:effectLst/>
                <a:latin typeface="Verdana" panose="020B0604030504040204" pitchFamily="34" charset="0"/>
              </a:rPr>
              <a:t>The Community Emergency Response Team (CERT) program educates people about disaster preparedness for hazards that may impact their area and trains them in basic disaster response skills, such as fire safety, light search and rescue, team organization, and disaster medical operations. </a:t>
            </a: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 </a:t>
            </a:r>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950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asks staff to read slide and consider how their specific emergency role(s) will support the school during the full-scale exercise. Staff can share their experiences in past </a:t>
            </a:r>
            <a:r>
              <a:rPr lang="en-US" sz="1200" dirty="0" err="1">
                <a:effectLst/>
                <a:latin typeface="Bahnschrift SemiLight" panose="020B0502040204020203" pitchFamily="34" charset="0"/>
                <a:ea typeface="Calibri" panose="020F0502020204030204" pitchFamily="34" charset="0"/>
                <a:cs typeface="Times New Roman" panose="02020603050405020304" pitchFamily="18" charset="0"/>
              </a:rPr>
              <a:t>ShakeOut’s</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 and/or their commitments/focus for this year. </a:t>
            </a:r>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323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0" indent="0">
              <a:buFontTx/>
              <a:buNone/>
            </a:pPr>
            <a:r>
              <a:rPr lang="en-US" sz="1200" b="0" i="0" kern="1200" dirty="0">
                <a:solidFill>
                  <a:schemeClr val="tx1"/>
                </a:solidFill>
                <a:effectLst/>
                <a:latin typeface="+mn-lt"/>
                <a:ea typeface="+mn-ea"/>
                <a:cs typeface="+mn-cs"/>
              </a:rPr>
              <a:t>-The </a:t>
            </a:r>
            <a:r>
              <a:rPr lang="en-US" sz="1200" b="0" i="0" kern="1200" baseline="0" dirty="0">
                <a:solidFill>
                  <a:schemeClr val="tx1"/>
                </a:solidFill>
                <a:effectLst/>
                <a:latin typeface="+mn-lt"/>
                <a:ea typeface="+mn-ea"/>
                <a:cs typeface="+mn-cs"/>
              </a:rPr>
              <a:t>Emergency Classroom Quick Guide is used by staff to remind them of emergency/drill procedures. </a:t>
            </a:r>
          </a:p>
          <a:p>
            <a:pPr marL="0" indent="0">
              <a:buFontTx/>
              <a:buNone/>
            </a:pPr>
            <a:r>
              <a:rPr lang="en-US" dirty="0"/>
              <a:t>-Guide has the same information as that which is in the ISSP. </a:t>
            </a:r>
          </a:p>
          <a:p>
            <a:pPr marL="0" indent="0">
              <a:buFontTx/>
              <a:buNone/>
            </a:pPr>
            <a:r>
              <a:rPr lang="en-US" sz="1200" b="0" i="0" kern="1200" baseline="0" dirty="0">
                <a:solidFill>
                  <a:schemeClr val="tx1"/>
                </a:solidFill>
                <a:effectLst/>
                <a:latin typeface="+mn-lt"/>
                <a:ea typeface="+mn-ea"/>
                <a:cs typeface="+mn-cs"/>
              </a:rPr>
              <a:t>-Guide should be visibly posted in all classrooms and common areas.</a:t>
            </a:r>
          </a:p>
          <a:p>
            <a:pPr marL="0" indent="0">
              <a:buFontTx/>
              <a:buNone/>
            </a:pPr>
            <a:r>
              <a:rPr lang="en-US" sz="1200" b="0" i="0" kern="1200" baseline="0" dirty="0">
                <a:solidFill>
                  <a:schemeClr val="tx1"/>
                </a:solidFill>
                <a:effectLst/>
                <a:latin typeface="+mn-lt"/>
                <a:ea typeface="+mn-ea"/>
                <a:cs typeface="+mn-cs"/>
              </a:rPr>
              <a:t>-During drills, we should be practicing use of our evacuation chair. (Facilitator delete if you do not have an evacuation chair.)</a:t>
            </a:r>
          </a:p>
          <a:p>
            <a:pPr marL="0" indent="0">
              <a:buFontTx/>
              <a:buNone/>
            </a:pP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The District’s STEED program provides training to all multiple-story schools and an Evac+Chair to support those with mobility needs in evacuating. (If applicable) Ours is located </a:t>
            </a:r>
            <a:r>
              <a:rPr lang="en-US" sz="1200" b="0" i="0" kern="1200" dirty="0">
                <a:solidFill>
                  <a:srgbClr val="FF0000"/>
                </a:solidFill>
                <a:effectLst/>
                <a:latin typeface="+mn-lt"/>
                <a:ea typeface="+mn-ea"/>
                <a:cs typeface="+mn-cs"/>
              </a:rPr>
              <a:t>…</a:t>
            </a:r>
            <a:r>
              <a:rPr lang="en-US" sz="1200" b="0" i="0" kern="1200" dirty="0">
                <a:solidFill>
                  <a:schemeClr val="tx1"/>
                </a:solidFill>
                <a:effectLst/>
                <a:latin typeface="+mn-lt"/>
                <a:ea typeface="+mn-ea"/>
                <a:cs typeface="+mn-cs"/>
              </a:rPr>
              <a:t>; the team which was trained included</a:t>
            </a:r>
            <a:r>
              <a:rPr lang="en-US" sz="1200" b="0" i="0" kern="1200" dirty="0">
                <a:solidFill>
                  <a:srgbClr val="FF0000"/>
                </a:solidFill>
                <a:effectLst/>
                <a:latin typeface="+mn-lt"/>
                <a:ea typeface="+mn-ea"/>
                <a:cs typeface="+mn-cs"/>
              </a:rPr>
              <a:t>…. </a:t>
            </a:r>
          </a:p>
          <a:p>
            <a:pPr marL="171450" indent="-171450">
              <a:buFontTx/>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indent="-171450">
              <a:buFontTx/>
              <a:buChar char="-"/>
            </a:pPr>
            <a:r>
              <a:rPr lang="en-US" dirty="0"/>
              <a:t>All schools were provided a new version of the guide</a:t>
            </a:r>
            <a:r>
              <a:rPr lang="en-US" baseline="0" dirty="0"/>
              <a:t> in August/September 2022. Ensure updated one is in use.</a:t>
            </a:r>
          </a:p>
          <a:p>
            <a:pPr marL="171450" indent="-171450">
              <a:buFontTx/>
              <a:buChar char="-"/>
            </a:pPr>
            <a:r>
              <a:rPr lang="en-US" baseline="0" dirty="0"/>
              <a:t>For more information on evacuation chair training, access:</a:t>
            </a:r>
            <a:r>
              <a:rPr lang="en-US" sz="1200" u="none" baseline="0" dirty="0">
                <a:solidFill>
                  <a:schemeClr val="tx1"/>
                </a:solidFill>
                <a:effectLst/>
                <a:latin typeface="+mn-lt"/>
                <a:ea typeface="+mn-ea"/>
                <a:cs typeface="+mn-cs"/>
              </a:rPr>
              <a:t> </a:t>
            </a:r>
            <a:r>
              <a:rPr lang="en-US" sz="1200" u="sng" dirty="0" err="1">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STairway</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 Emergency Evacuation for Disabilities</a:t>
            </a:r>
          </a:p>
          <a:p>
            <a:pPr marL="0" indent="0">
              <a:buNone/>
            </a:pP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(STEED)</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rPr>
              <a:t> </a:t>
            </a:r>
            <a:endParaRPr lang="en-US" dirty="0"/>
          </a:p>
          <a:p>
            <a:pPr marL="171450" indent="-171450">
              <a:buFontTx/>
              <a:buChar char="-"/>
            </a:pPr>
            <a:endParaRPr lang="en-US" dirty="0"/>
          </a:p>
          <a:p>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507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solidFill>
                  <a:srgbClr val="FF0000"/>
                </a:solidFill>
              </a:rPr>
              <a:t>Facilitator</a:t>
            </a:r>
            <a:r>
              <a:rPr lang="en-US" baseline="0" dirty="0">
                <a:solidFill>
                  <a:srgbClr val="FF0000"/>
                </a:solidFill>
              </a:rPr>
              <a:t> answers questions. </a:t>
            </a:r>
            <a:endParaRPr lang="en-US" sz="1200" b="0" i="0" kern="1200" dirty="0">
              <a:solidFill>
                <a:srgbClr val="FF0000"/>
              </a:solidFill>
              <a:effectLst/>
            </a:endParaRPr>
          </a:p>
          <a:p>
            <a:endParaRPr lang="en-US" sz="1200" b="0" i="0" kern="1200" dirty="0">
              <a:solidFill>
                <a:schemeClr val="tx1"/>
              </a:solidFill>
              <a:effectLst/>
              <a:latin typeface="+mn-lt"/>
              <a:ea typeface="+mn-ea"/>
              <a:cs typeface="+mn-cs"/>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54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Facilitator</a:t>
            </a:r>
            <a:r>
              <a:rPr lang="en-US" baseline="0" dirty="0">
                <a:solidFill>
                  <a:srgbClr val="FF0000"/>
                </a:solidFill>
              </a:rPr>
              <a:t> provides contact information for school’s emergency drill/ISSP designee(s).</a:t>
            </a:r>
            <a:endParaRPr lang="en-US" dirty="0">
              <a:solidFill>
                <a:srgbClr val="FF0000"/>
              </a:solidFill>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777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solidFill>
                <a:srgbClr val="FF0000"/>
              </a:solidFill>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2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reviews/allows staff to review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Facilitator states: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training is called the </a:t>
            </a:r>
            <a:r>
              <a:rPr lang="en-US" sz="1200" kern="1200" dirty="0">
                <a:solidFill>
                  <a:schemeClr val="bg1"/>
                </a:solidFill>
                <a:latin typeface="+mj-lt"/>
                <a:ea typeface="+mj-ea"/>
                <a:cs typeface="+mj-cs"/>
              </a:rPr>
              <a:t>School Emergency Team Assignments and Duties. The ISSP holds this information for our school and thus you will notice many references to the ISSP.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bg1"/>
                </a:solidFill>
                <a:latin typeface="+mj-lt"/>
                <a:ea typeface="+mj-ea"/>
                <a:cs typeface="+mj-cs"/>
              </a:rPr>
              <a:t>Additionally, as stated in bullet three, this training satisfies the annual ISSP overview/training.</a:t>
            </a:r>
            <a:endParaRPr lang="en-US" baseline="0" dirty="0"/>
          </a:p>
          <a:p>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Facilitator states that o</a:t>
            </a:r>
            <a:r>
              <a:rPr lang="en-US" sz="1200"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nline ISSP has 2 views: Planning and Emergency Views.</a:t>
            </a:r>
            <a:endParaRPr lang="en-US" dirty="0"/>
          </a:p>
          <a:p>
            <a:r>
              <a:rPr lang="en-US" dirty="0"/>
              <a:t>- Facilitator</a:t>
            </a:r>
            <a:r>
              <a:rPr lang="en-US" baseline="0" dirty="0"/>
              <a:t> demonstrates accessing planning and emergency views (on “School Details” screen, Current ISSP section, then select “Planning View” or “Emergency View” button; to go back click on the “Back to School Details” blue button on the upper left).</a:t>
            </a:r>
          </a:p>
          <a:p>
            <a:pPr marL="0" indent="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Background for facilitator/not</a:t>
            </a:r>
            <a:r>
              <a:rPr lang="en-US" sz="1200" b="0" i="0" u="sng" kern="1200" baseline="0" dirty="0">
                <a:solidFill>
                  <a:schemeClr val="tx1"/>
                </a:solidFill>
                <a:effectLst/>
                <a:latin typeface="+mn-lt"/>
                <a:ea typeface="+mn-ea"/>
                <a:cs typeface="+mn-cs"/>
              </a:rPr>
              <a:t> necessary to share</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0" indent="0">
              <a:buFontTx/>
              <a:buNone/>
            </a:pPr>
            <a:r>
              <a:rPr lang="en-US" baseline="0" dirty="0">
                <a:highlight>
                  <a:srgbClr val="FFFF00"/>
                </a:highlight>
              </a:rPr>
              <a:t>- To get access for itinerants/any school staff who do not have access to their school’s online ISSP, contact OEM at oem@lausd.net or 213-241-3889. </a:t>
            </a:r>
          </a:p>
          <a:p>
            <a:pPr marL="171450" indent="-171450">
              <a:buFontTx/>
              <a:buChar char="-"/>
            </a:pPr>
            <a:endParaRPr lang="en-US" baseline="0"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45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Facilitator downloads current ISSP (by clicking on the “Download” button in Current ISSP section of “School Details” screen, then clicking on the first document, “ISSP…”).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Facilitator states that staff can print a copy, but that it will be updated/changed throughout the year.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Facilitator states that each</a:t>
            </a:r>
            <a:r>
              <a:rPr lang="en-US" sz="1200" b="0" i="0" kern="1200" baseline="0" dirty="0">
                <a:solidFill>
                  <a:schemeClr val="tx1"/>
                </a:solidFill>
                <a:effectLst/>
                <a:latin typeface="+mn-lt"/>
                <a:ea typeface="+mn-ea"/>
                <a:cs typeface="+mn-cs"/>
              </a:rPr>
              <a:t> school has a unique ISSP based on its needs and resources and one which is annually updated through online entries/updates. At the school level, the update process is led</a:t>
            </a:r>
            <a:r>
              <a:rPr lang="en-US" sz="1200" b="0" i="0" kern="1200" dirty="0">
                <a:solidFill>
                  <a:schemeClr val="tx1"/>
                </a:solidFill>
                <a:effectLst/>
                <a:latin typeface="+mn-lt"/>
                <a:ea typeface="+mn-ea"/>
                <a:cs typeface="+mn-cs"/>
              </a:rPr>
              <a:t> by the School Safet</a:t>
            </a:r>
            <a:r>
              <a:rPr lang="en-US" dirty="0"/>
              <a:t>y Planning Committee or School Site Council, which is identified in the print plan, as well as online ISSP, Step 1, Required Team Members and Suggested Team Members)</a:t>
            </a:r>
            <a:r>
              <a:rPr lang="en-US" sz="1200" b="0" i="0" kern="1200" baseline="0" dirty="0">
                <a:solidFill>
                  <a:schemeClr val="tx1"/>
                </a:solidFill>
                <a:effectLst/>
                <a:latin typeface="+mn-lt"/>
                <a:ea typeface="+mn-ea"/>
                <a:cs typeface="+mn-cs"/>
              </a:rPr>
              <a:t>. The District also annually updates the standardized language in the ISSP.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Facilitator accesses Step 1 to display School Safety Planning Committee or School Site Council membership (Access Current ISSP, Planning View, Step 1, Required Team Members and then Suggested Team Members.) The next slide also displays our required committee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At the annual ISSP public meeting (which all of you can/were invited to attend), the ISSP is shared in more depth with opportunity for public comment. Per Ed Code, our school </a:t>
            </a:r>
            <a:r>
              <a:rPr lang="en-US" b="0" i="0" dirty="0">
                <a:solidFill>
                  <a:srgbClr val="5F6468"/>
                </a:solidFill>
                <a:effectLst/>
                <a:latin typeface="Helvetica Neue"/>
              </a:rPr>
              <a:t>notifies local officials, representative of the local school employee organization; representative of each parent organization at the school site, including the parent teacher association and parent teacher clubs; representative of each teacher organization at the school site; representative of the student body government; and all persons who have indicated they want to be notified of the public meeting. The District will fulfill the requirement on behalf of all schools of notifying the local mayor.</a:t>
            </a: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96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allows participants to review slide.</a:t>
            </a:r>
          </a:p>
          <a:p>
            <a:r>
              <a:rPr lang="en-US" dirty="0"/>
              <a:t>Facilitator mentions that in addition to these committee members, their school has other suggested members </a:t>
            </a:r>
            <a:r>
              <a:rPr lang="en-US" dirty="0">
                <a:solidFill>
                  <a:srgbClr val="FF0000"/>
                </a:solidFill>
              </a:rPr>
              <a:t>including…(school completes).</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9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AE10ECA4-0297-9AF1-8C38-22E986CCD3FE}"/>
            </a:ext>
          </a:extLst>
        </p:cNvPr>
        <p:cNvGrpSpPr/>
        <p:nvPr/>
      </p:nvGrpSpPr>
      <p:grpSpPr>
        <a:xfrm>
          <a:off x="0" y="0"/>
          <a:ext cx="0" cy="0"/>
          <a:chOff x="0" y="0"/>
          <a:chExt cx="0" cy="0"/>
        </a:xfrm>
      </p:grpSpPr>
      <p:sp>
        <p:nvSpPr>
          <p:cNvPr id="266" name="Google Shape;266;p13:notes">
            <a:extLst>
              <a:ext uri="{FF2B5EF4-FFF2-40B4-BE49-F238E27FC236}">
                <a16:creationId xmlns:a16="http://schemas.microsoft.com/office/drawing/2014/main" id="{352F71F8-7863-F6B6-A63B-26E1F9C4AA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allows participants to review slide.</a:t>
            </a:r>
          </a:p>
          <a:p>
            <a:r>
              <a:rPr lang="en-US" dirty="0"/>
              <a:t>Facilitator mentions that in addition to these committee members, their school has other suggested members </a:t>
            </a:r>
            <a:r>
              <a:rPr lang="en-US" dirty="0">
                <a:solidFill>
                  <a:srgbClr val="FF0000"/>
                </a:solidFill>
              </a:rPr>
              <a:t>including…(school completes).</a:t>
            </a:r>
          </a:p>
          <a:p>
            <a:pPr marL="0" lvl="0" indent="0" algn="l" rtl="0">
              <a:spcBef>
                <a:spcPts val="0"/>
              </a:spcBef>
              <a:spcAft>
                <a:spcPts val="0"/>
              </a:spcAft>
              <a:buNone/>
            </a:pPr>
            <a:endParaRPr dirty="0"/>
          </a:p>
        </p:txBody>
      </p:sp>
      <p:sp>
        <p:nvSpPr>
          <p:cNvPr id="267" name="Google Shape;267;p13:notes">
            <a:extLst>
              <a:ext uri="{FF2B5EF4-FFF2-40B4-BE49-F238E27FC236}">
                <a16:creationId xmlns:a16="http://schemas.microsoft.com/office/drawing/2014/main" id="{4689EB25-8891-FC74-F897-9759CC411C1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33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p>
          <a:p>
            <a:endParaRPr lang="en-US" baseline="0" dirty="0"/>
          </a:p>
          <a:p>
            <a:r>
              <a:rPr lang="en-US" baseline="0" dirty="0"/>
              <a:t>- Demonstrates use of Search feature- from any view and screen, searches, such as, for someone’s name, to see all emergency roles assigned to them; searches </a:t>
            </a:r>
            <a:r>
              <a:rPr lang="en-US" strike="noStrike" baseline="0" dirty="0"/>
              <a:t>for “lockdown” </a:t>
            </a:r>
            <a:r>
              <a:rPr lang="en-US" baseline="0" dirty="0"/>
              <a:t>(to see District protocol) and/or for any other topic of interest. (Search field is on the upper right of every screen/view.)</a:t>
            </a:r>
          </a:p>
          <a:p>
            <a:pPr marL="0" indent="0">
              <a:buFontTx/>
              <a:buNone/>
            </a:pPr>
            <a:r>
              <a:rPr lang="en-US" baseline="0" dirty="0"/>
              <a:t>-Downloads Quick Reference Guide (QRG)- states that like the Emergency View, the QRG has some of most critical information to support emergencies; this includes: </a:t>
            </a:r>
          </a:p>
          <a:p>
            <a:pPr marL="171450" indent="-171450">
              <a:buFont typeface="Courier New" panose="02070309020205020404" pitchFamily="49" charset="0"/>
              <a:buChar char="o"/>
            </a:pPr>
            <a:r>
              <a:rPr lang="en-US" baseline="0" dirty="0"/>
              <a:t>Incident Command Team</a:t>
            </a:r>
          </a:p>
          <a:p>
            <a:pPr marL="171450" indent="-171450">
              <a:buFont typeface="Courier New" panose="02070309020205020404" pitchFamily="49" charset="0"/>
              <a:buChar char="o"/>
            </a:pPr>
            <a:r>
              <a:rPr lang="en-US" baseline="0" dirty="0"/>
              <a:t>Emergency contacts</a:t>
            </a:r>
          </a:p>
          <a:p>
            <a:pPr marL="171450" indent="-171450">
              <a:buFont typeface="Courier New" panose="02070309020205020404" pitchFamily="49" charset="0"/>
              <a:buChar char="o"/>
            </a:pPr>
            <a:r>
              <a:rPr lang="en-US" baseline="0" dirty="0"/>
              <a:t>Emergency teams</a:t>
            </a:r>
          </a:p>
          <a:p>
            <a:pPr marL="171450" indent="-171450">
              <a:buFont typeface="Courier New" panose="02070309020205020404" pitchFamily="49" charset="0"/>
              <a:buChar char="o"/>
            </a:pPr>
            <a:r>
              <a:rPr lang="en-US" baseline="0" dirty="0"/>
              <a:t>Maps/plans</a:t>
            </a:r>
          </a:p>
          <a:p>
            <a:pPr marL="0" indent="0">
              <a:buFontTx/>
              <a:buNone/>
            </a:pPr>
            <a:r>
              <a:rPr lang="en-US" baseline="0" dirty="0"/>
              <a:t>- States that the QRG should be reviewed by all employees (QRG should have been previously distributed to all staff); teachers may want to file with classroom emergency folder.</a:t>
            </a:r>
          </a:p>
          <a:p>
            <a:pPr marL="0" indent="0">
              <a:buFontTx/>
              <a:buNone/>
            </a:pPr>
            <a:endParaRPr lang="en-US" baseline="0" dirty="0"/>
          </a:p>
          <a:p>
            <a:pPr marL="0" indent="0">
              <a:buFontTx/>
              <a:buNone/>
            </a:pPr>
            <a:r>
              <a:rPr lang="en-US" baseline="0" dirty="0"/>
              <a:t>-Demonstrates how to access QRG: from “Current Integrated Safe School Plan” section on the School Details screen, clicks “Download” button; 3 or 4 documents will download including the QRG. (The fourth document, Tsunami Annex, only downloads for schools in the tsunami zone.)</a:t>
            </a:r>
          </a:p>
          <a:p>
            <a:pPr marL="0" indent="0">
              <a:buFontTx/>
              <a:buNone/>
            </a:pPr>
            <a:endParaRPr lang="en-US" baseline="0" dirty="0"/>
          </a:p>
          <a:p>
            <a:pPr marL="0" indent="0">
              <a:buFontTx/>
              <a:buNone/>
            </a:pPr>
            <a:r>
              <a:rPr lang="en-US" baseline="0" dirty="0"/>
              <a:t>-Displays the school’s QRG (if time was not previously provided for staff to review).</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08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p>
          <a:p>
            <a:r>
              <a:rPr lang="en-US" baseline="0" dirty="0"/>
              <a:t>- Demonstrates how to access Emergency View (on School Details screen, Current ISSP section, selects Emergency View); shows four tabs (School Emergency Teams, Emergency Functions, Threats and Hazards and Floor Plans and Maps) and briefly explores each.</a:t>
            </a:r>
          </a:p>
          <a:p>
            <a:endParaRPr lang="en-US" baseline="0" dirty="0"/>
          </a:p>
          <a:p>
            <a:r>
              <a:rPr lang="en-US" baseline="0" dirty="0"/>
              <a:t>-Accesses School Emergency Teams tab to briefly review the following: </a:t>
            </a:r>
          </a:p>
          <a:p>
            <a:pPr marL="171450" indent="-171450">
              <a:buFont typeface="Courier New" panose="02070309020205020404" pitchFamily="49" charset="0"/>
              <a:buChar char="o"/>
            </a:pPr>
            <a:r>
              <a:rPr lang="en-US" baseline="0" dirty="0"/>
              <a:t>Incident Command Team (points out Incident Commander and its backup, Search and Rescue, Triage and Assembly Area roles and any others)</a:t>
            </a:r>
          </a:p>
          <a:p>
            <a:pPr marL="171450" indent="-171450">
              <a:buFont typeface="Courier New" panose="02070309020205020404" pitchFamily="49" charset="0"/>
              <a:buChar char="o"/>
            </a:pPr>
            <a:r>
              <a:rPr lang="en-US" baseline="0" dirty="0"/>
              <a:t>School Site Crisis Team (reads description in table); states that these roles are the same as those listed in IC team chart except Psychological First Aid which is not on IC chart.</a:t>
            </a:r>
          </a:p>
          <a:p>
            <a:endParaRPr lang="en-US" baseline="0" dirty="0"/>
          </a:p>
          <a:p>
            <a:r>
              <a:rPr lang="en-US" baseline="0" dirty="0"/>
              <a:t>-Points out that there are Emergency Contacts to reach some key staff after hours for emergencies.</a:t>
            </a:r>
          </a:p>
          <a:p>
            <a:endParaRPr lang="en-US" baseline="0" dirty="0"/>
          </a:p>
          <a:p>
            <a:r>
              <a:rPr lang="en-US" baseline="0" dirty="0"/>
              <a:t>-Accesses/expands Team Assignments, for staff to view list of teams.</a:t>
            </a:r>
          </a:p>
          <a:p>
            <a:endParaRPr lang="en-US" baseline="0" dirty="0"/>
          </a:p>
          <a:p>
            <a:r>
              <a:rPr lang="en-US" baseline="0" dirty="0"/>
              <a:t>-Accesses “Resources” feature (from any view or screen) to display and skim </a:t>
            </a:r>
            <a:r>
              <a:rPr lang="en-US" sz="1200" u="sng" dirty="0">
                <a:solidFill>
                  <a:srgbClr val="0087C4"/>
                </a:solidFill>
                <a:effectLst/>
                <a:latin typeface="Bahnschrift SemiLight" panose="020B050204020402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Emergency Team Duties and Supply Lists</a:t>
            </a:r>
            <a:r>
              <a:rPr lang="en-US" sz="1200" u="none" dirty="0">
                <a:solidFill>
                  <a:srgbClr val="0087C4"/>
                </a:solidFill>
                <a:effectLst/>
                <a:latin typeface="Bahnschrift SemiLight" panose="020B0502040204020203" pitchFamily="34" charset="0"/>
                <a:ea typeface="Calibri" panose="020F0502020204030204" pitchFamily="34" charset="0"/>
                <a:cs typeface="Times New Roman" panose="02020603050405020304" pitchFamily="18" charset="0"/>
              </a:rPr>
              <a:t> </a:t>
            </a:r>
            <a:r>
              <a:rPr lang="en-US" sz="1200" u="none"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under “Forms and Key References.” </a:t>
            </a:r>
          </a:p>
          <a:p>
            <a:endParaRPr lang="en-US" sz="1200" u="none" baseline="0" dirty="0">
              <a:solidFill>
                <a:schemeClr val="bg1"/>
              </a:solidFill>
              <a:effectLst/>
              <a:latin typeface="Bahnschrift SemiLight" panose="020B0502040204020203"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05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116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644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674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174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489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855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435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696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39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73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7"/>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252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798524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package" Target="../embeddings/Microsoft_PowerPoint_Presentation.pptx"/><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lausd.org/cms/lib/CA01000043/Centricity/Domain/318/Emergency%20Team%20Duties%20and%20Supply%20Lists%202023-24.pdf" TargetMode="External"/><Relationship Id="rId5" Type="http://schemas.openxmlformats.org/officeDocument/2006/relationships/hyperlink" Target="https://www.lausd.org/cms/lib/CA01000043/Centricity/Domain/318/REF-5451.3.pdf" TargetMode="External"/><Relationship Id="rId4" Type="http://schemas.openxmlformats.org/officeDocument/2006/relationships/image" Target="../media/image2.png"/><Relationship Id="rId9"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hyperlink" Target="https://lausd.org/cert"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lausd.org/mypln" TargetMode="External"/><Relationship Id="rId5" Type="http://schemas.openxmlformats.org/officeDocument/2006/relationships/hyperlink" Target="https://www.lausd.org/Page/4691"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lausd.org/Page/2649" TargetMode="External"/><Relationship Id="rId5" Type="http://schemas.openxmlformats.org/officeDocument/2006/relationships/image" Target="../media/image2.png"/><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hyperlink" Target="https://achieve.lausd.net/cms/lib/CA01000043/Centricity/Domain/318/Emergency_Quick_Guide_0822_FINAL%2008052022.pdf"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issp.lausd.ne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lausd.org/cms/lib/CA01000043/Centricity/Domain/318/Emergency%20Team%20Duties%20and%20Supply%20Lists%202023-24.pdf"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8" name="Google Shape;238;p10" descr="A group of palm trees with a city in the background&#10;&#10;Description automatically generated with medium confidence"/>
          <p:cNvPicPr preferRelativeResize="0"/>
          <p:nvPr/>
        </p:nvPicPr>
        <p:blipFill rotWithShape="1">
          <a:blip r:embed="rId3">
            <a:alphaModFix/>
          </a:blip>
          <a:srcRect r="49038"/>
          <a:stretch/>
        </p:blipFill>
        <p:spPr>
          <a:xfrm>
            <a:off x="6001897" y="0"/>
            <a:ext cx="6190103" cy="6858000"/>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240" name="Google Shape;240;p10"/>
          <p:cNvSpPr txBox="1"/>
          <p:nvPr/>
        </p:nvSpPr>
        <p:spPr>
          <a:xfrm>
            <a:off x="330989" y="3044505"/>
            <a:ext cx="4499389" cy="12618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Poppins SemiBold"/>
                <a:ea typeface="Poppins SemiBold"/>
                <a:cs typeface="Poppins SemiBold"/>
                <a:sym typeface="Poppins SemiBold"/>
              </a:rPr>
              <a:t>School Name</a:t>
            </a:r>
          </a:p>
          <a:p>
            <a:pPr>
              <a:buClr>
                <a:srgbClr val="000000"/>
              </a:buClr>
              <a:defRPr/>
            </a:pPr>
            <a:r>
              <a:rPr kumimoji="0" lang="en-US" sz="20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September/October date, 2025</a:t>
            </a:r>
            <a:endParaRPr kumimoji="0" lang="en-US" sz="2000" b="0" i="0" u="none" strike="noStrike" kern="0" cap="none" spc="0" normalizeH="0" baseline="0" noProof="0" dirty="0">
              <a:ln>
                <a:noFill/>
              </a:ln>
              <a:solidFill>
                <a:srgbClr val="FF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0000"/>
              </a:solidFill>
              <a:effectLst/>
              <a:uLnTx/>
              <a:uFillTx/>
              <a:latin typeface="Arial"/>
              <a:cs typeface="Arial"/>
              <a:sym typeface="Arial"/>
            </a:endParaRPr>
          </a:p>
        </p:txBody>
      </p:sp>
      <p:sp>
        <p:nvSpPr>
          <p:cNvPr id="244" name="Google Shape;244;p10"/>
          <p:cNvSpPr txBox="1"/>
          <p:nvPr/>
        </p:nvSpPr>
        <p:spPr>
          <a:xfrm>
            <a:off x="330989" y="360650"/>
            <a:ext cx="5414903" cy="25545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School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 Assignments and Duties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Google Shape;241;p10">
            <a:extLst>
              <a:ext uri="{FF2B5EF4-FFF2-40B4-BE49-F238E27FC236}">
                <a16:creationId xmlns:a16="http://schemas.microsoft.com/office/drawing/2014/main" id="{AF1A432F-C1FF-5446-5C0D-3A15FC0623CF}"/>
              </a:ext>
            </a:extLst>
          </p:cNvPr>
          <p:cNvSpPr txBox="1"/>
          <p:nvPr/>
        </p:nvSpPr>
        <p:spPr>
          <a:xfrm>
            <a:off x="363555" y="5217661"/>
            <a:ext cx="317529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Add school logo</a:t>
            </a:r>
            <a:endParaRPr kumimoji="0" sz="1400" b="0" i="0" u="none" strike="noStrike" kern="0" cap="none" spc="0" normalizeH="0" baseline="0" noProof="0" dirty="0">
              <a:ln>
                <a:noFill/>
              </a:ln>
              <a:solidFill>
                <a:srgbClr val="FF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0"/>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510978"/>
            <a:ext cx="10044545" cy="2215951"/>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View, Emergency Functions tab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Emergency View, Threats and Hazards tab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Emergency View, Floor Plans and Maps tab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Primary Off-site Location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Backup Off-site Location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Vicinity Map (demonstration)</a:t>
            </a:r>
            <a:endParaRPr lang="en-US" sz="2200" kern="0" dirty="0">
              <a:solidFill>
                <a:srgbClr val="EAE7E4"/>
              </a:solidFill>
              <a:latin typeface="Poppins" panose="00000500000000000000" pitchFamily="2" charset="0"/>
              <a:ea typeface="Poppins Light"/>
              <a:cs typeface="Poppins" panose="00000500000000000000" pitchFamily="2" charset="0"/>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Emergency View</a:t>
            </a:r>
            <a:endParaRPr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488E958B-8223-14B2-F05A-25DE93738C4D}"/>
              </a:ext>
            </a:extLst>
          </p:cNvPr>
          <p:cNvPicPr>
            <a:picLocks noChangeAspect="1"/>
          </p:cNvPicPr>
          <p:nvPr/>
        </p:nvPicPr>
        <p:blipFill>
          <a:blip r:embed="rId5"/>
          <a:stretch>
            <a:fillRect/>
          </a:stretch>
        </p:blipFill>
        <p:spPr>
          <a:xfrm>
            <a:off x="363555" y="3778294"/>
            <a:ext cx="11522149" cy="1779155"/>
          </a:xfrm>
          <a:prstGeom prst="rect">
            <a:avLst/>
          </a:prstGeom>
        </p:spPr>
      </p:pic>
    </p:spTree>
    <p:extLst>
      <p:ext uri="{BB962C8B-B14F-4D97-AF65-F5344CB8AC3E}">
        <p14:creationId xmlns:p14="http://schemas.microsoft.com/office/powerpoint/2010/main" val="243453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829340" y="-100636"/>
            <a:ext cx="13758648"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214304"/>
            <a:ext cx="10246592" cy="304694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Required nationwide and used by first responders, government agencies, including LAUSD, and others to manage emergencies/disasters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Consists of five functions/sections: Command, Operations, Planning and Intelligence, Logistics, and Finance &amp; Administration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During emergencies, Incident Commander</a:t>
            </a:r>
            <a:br>
              <a:rPr lang="en-US" sz="2400" kern="0" dirty="0">
                <a:solidFill>
                  <a:srgbClr val="EAE7E4"/>
                </a:solidFill>
                <a:latin typeface="Poppins Light"/>
                <a:ea typeface="Poppins Light"/>
                <a:cs typeface="Poppins Light"/>
                <a:sym typeface="Poppins Light"/>
              </a:rPr>
            </a:br>
            <a:r>
              <a:rPr lang="en-US" sz="2400" kern="0" dirty="0">
                <a:solidFill>
                  <a:srgbClr val="EAE7E4"/>
                </a:solidFill>
                <a:latin typeface="Poppins Light"/>
                <a:ea typeface="Poppins Light"/>
                <a:cs typeface="Poppins Light"/>
                <a:sym typeface="Poppins Light"/>
              </a:rPr>
              <a:t>will coordinate with municipal emergency </a:t>
            </a:r>
          </a:p>
          <a:p>
            <a:pPr marR="0" lvl="0" algn="l" defTabSz="914400" rtl="0" eaLnBrk="1" fontAlgn="auto" latinLnBrk="0" hangingPunct="1">
              <a:lnSpc>
                <a:spcPct val="100000"/>
              </a:lnSpc>
              <a:spcBef>
                <a:spcPts val="0"/>
              </a:spcBef>
              <a:spcAft>
                <a:spcPts val="0"/>
              </a:spcAft>
              <a:buClr>
                <a:srgbClr val="EAE7E4"/>
              </a:buClr>
              <a:buSzPts val="1100"/>
              <a:tabLst/>
              <a:defRPr/>
            </a:pPr>
            <a:r>
              <a:rPr lang="en-US" sz="2400" kern="0" dirty="0">
                <a:solidFill>
                  <a:srgbClr val="EAE7E4"/>
                </a:solidFill>
                <a:latin typeface="Poppins Light"/>
                <a:ea typeface="Poppins Light"/>
                <a:cs typeface="Poppins Light"/>
                <a:sym typeface="Poppins Light"/>
              </a:rPr>
              <a:t>  first responders</a:t>
            </a:r>
          </a:p>
        </p:txBody>
      </p:sp>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Incident Command System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5" name="Object 4">
            <a:hlinkClick r:id="" action="ppaction://ole?verb=0"/>
            <a:extLst>
              <a:ext uri="{FF2B5EF4-FFF2-40B4-BE49-F238E27FC236}">
                <a16:creationId xmlns:a16="http://schemas.microsoft.com/office/drawing/2014/main" id="{AF28CCB7-4CB4-423F-4DC6-CCBBC5FBF2CA}"/>
              </a:ext>
            </a:extLst>
          </p:cNvPr>
          <p:cNvGraphicFramePr>
            <a:graphicFrameLocks noChangeAspect="1"/>
          </p:cNvGraphicFramePr>
          <p:nvPr>
            <p:extLst>
              <p:ext uri="{D42A27DB-BD31-4B8C-83A1-F6EECF244321}">
                <p14:modId xmlns:p14="http://schemas.microsoft.com/office/powerpoint/2010/main" val="771553371"/>
              </p:ext>
            </p:extLst>
          </p:nvPr>
        </p:nvGraphicFramePr>
        <p:xfrm>
          <a:off x="7415677" y="3260436"/>
          <a:ext cx="4582359" cy="3436770"/>
        </p:xfrm>
        <a:graphic>
          <a:graphicData uri="http://schemas.openxmlformats.org/presentationml/2006/ole">
            <mc:AlternateContent xmlns:mc="http://schemas.openxmlformats.org/markup-compatibility/2006">
              <mc:Choice xmlns:v="urn:schemas-microsoft-com:vml" Requires="v">
                <p:oleObj name="Presentation" r:id="rId5" imgW="4220096" imgH="3165421" progId="PowerPoint.Show.12">
                  <p:embed/>
                </p:oleObj>
              </mc:Choice>
              <mc:Fallback>
                <p:oleObj name="Presentation" r:id="rId5" imgW="4220096" imgH="3165421" progId="PowerPoint.Show.12">
                  <p:embed/>
                  <p:pic>
                    <p:nvPicPr>
                      <p:cNvPr id="5" name="Object 4">
                        <a:hlinkClick r:id="" action="ppaction://ole?verb=0"/>
                        <a:extLst>
                          <a:ext uri="{FF2B5EF4-FFF2-40B4-BE49-F238E27FC236}">
                            <a16:creationId xmlns:a16="http://schemas.microsoft.com/office/drawing/2014/main" id="{AF28CCB7-4CB4-423F-4DC6-CCBBC5FBF2CA}"/>
                          </a:ext>
                        </a:extLst>
                      </p:cNvPr>
                      <p:cNvPicPr/>
                      <p:nvPr/>
                    </p:nvPicPr>
                    <p:blipFill>
                      <a:blip r:embed="rId6"/>
                      <a:stretch>
                        <a:fillRect/>
                      </a:stretch>
                    </p:blipFill>
                    <p:spPr>
                      <a:xfrm>
                        <a:off x="7415677" y="3260436"/>
                        <a:ext cx="4582359" cy="3436770"/>
                      </a:xfrm>
                      <a:prstGeom prst="rect">
                        <a:avLst/>
                      </a:prstGeom>
                    </p:spPr>
                  </p:pic>
                </p:oleObj>
              </mc:Fallback>
            </mc:AlternateContent>
          </a:graphicData>
        </a:graphic>
      </p:graphicFrame>
    </p:spTree>
    <p:extLst>
      <p:ext uri="{BB962C8B-B14F-4D97-AF65-F5344CB8AC3E}">
        <p14:creationId xmlns:p14="http://schemas.microsoft.com/office/powerpoint/2010/main" val="297122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214304"/>
            <a:ext cx="10246592" cy="4524275"/>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Our school reviews and updates emergency team assignments as part of the yearly ISSP update process, as well as throughout the year.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This includes 11 school emergency teams, two required positions (School Emergency Response Box and Access and Functional Needs) and 3 optional positions (Transportation Support, Documentation/Communication, and Cost/Staff Accounting).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All co-located schools/programs, if applicable, are represented and contribute to one ISSP and one set of emergency teams.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Our school’s Quick Reference Guide (QRG) also lists team membership.</a:t>
            </a:r>
          </a:p>
        </p:txBody>
      </p:sp>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373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1904283045"/>
              </p:ext>
            </p:extLst>
          </p:nvPr>
        </p:nvGraphicFramePr>
        <p:xfrm>
          <a:off x="126957" y="1479668"/>
          <a:ext cx="11938086" cy="4933445"/>
        </p:xfrm>
        <a:graphic>
          <a:graphicData uri="http://schemas.openxmlformats.org/drawingml/2006/table">
            <a:tbl>
              <a:tblPr firstRow="1" firstCol="1" bandRow="1">
                <a:tableStyleId>{5C22544A-7EE6-4342-B048-85BDC9FD1C3A}</a:tableStyleId>
              </a:tblPr>
              <a:tblGrid>
                <a:gridCol w="2930184">
                  <a:extLst>
                    <a:ext uri="{9D8B030D-6E8A-4147-A177-3AD203B41FA5}">
                      <a16:colId xmlns:a16="http://schemas.microsoft.com/office/drawing/2014/main" val="801878826"/>
                    </a:ext>
                  </a:extLst>
                </a:gridCol>
                <a:gridCol w="4474894">
                  <a:extLst>
                    <a:ext uri="{9D8B030D-6E8A-4147-A177-3AD203B41FA5}">
                      <a16:colId xmlns:a16="http://schemas.microsoft.com/office/drawing/2014/main" val="1556650660"/>
                    </a:ext>
                  </a:extLst>
                </a:gridCol>
                <a:gridCol w="2440850">
                  <a:extLst>
                    <a:ext uri="{9D8B030D-6E8A-4147-A177-3AD203B41FA5}">
                      <a16:colId xmlns:a16="http://schemas.microsoft.com/office/drawing/2014/main" val="3700563456"/>
                    </a:ext>
                  </a:extLst>
                </a:gridCol>
                <a:gridCol w="2092158">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Description</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p>
                      <a:pPr marL="0" marR="0">
                        <a:lnSpc>
                          <a:spcPct val="107000"/>
                        </a:lnSpc>
                        <a:spcBef>
                          <a:spcPts val="0"/>
                        </a:spcBef>
                        <a:spcAft>
                          <a:spcPts val="0"/>
                        </a:spcAft>
                      </a:pP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Members</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Meeting Location (Inside and Outside)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Triage</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triage and provides medical assistance, ensures supplies are accessible, and evacuates and stages supplies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rgbClr val="FF0000"/>
                          </a:solidFill>
                          <a:effectLst/>
                          <a:latin typeface="Poppins" panose="00000500000000000000" pitchFamily="2" charset="0"/>
                          <a:cs typeface="Poppins" panose="00000500000000000000" pitchFamily="2" charset="0"/>
                        </a:rPr>
                        <a:t>School-specific column</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rgbClr val="FF0000"/>
                          </a:solidFill>
                          <a:effectLst/>
                          <a:latin typeface="Poppins" panose="00000500000000000000" pitchFamily="2" charset="0"/>
                          <a:cs typeface="Poppins" panose="00000500000000000000" pitchFamily="2" charset="0"/>
                        </a:rPr>
                        <a:t>School-specific column (2 locations for each)</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School Site Crisis</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psychological/emotional support for students and staff</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Search and Rescue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search and rescue operations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Access and Functional Needs Position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the safety of students and adults with access and functional needs during drills and emergencies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Security/</a:t>
                      </a:r>
                    </a:p>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Utilities</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school site security and performs short-term repairs and shutoff of utilities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538533311"/>
                  </a:ext>
                </a:extLst>
              </a:tr>
            </a:tbl>
          </a:graphicData>
        </a:graphic>
      </p:graphicFrame>
    </p:spTree>
    <p:extLst>
      <p:ext uri="{BB962C8B-B14F-4D97-AF65-F5344CB8AC3E}">
        <p14:creationId xmlns:p14="http://schemas.microsoft.com/office/powerpoint/2010/main" val="57533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3985636878"/>
              </p:ext>
            </p:extLst>
          </p:nvPr>
        </p:nvGraphicFramePr>
        <p:xfrm>
          <a:off x="403998" y="1479668"/>
          <a:ext cx="11384004" cy="4933445"/>
        </p:xfrm>
        <a:graphic>
          <a:graphicData uri="http://schemas.openxmlformats.org/drawingml/2006/table">
            <a:tbl>
              <a:tblPr firstRow="1" firstCol="1" bandRow="1">
                <a:tableStyleId>{5C22544A-7EE6-4342-B048-85BDC9FD1C3A}</a:tableStyleId>
              </a:tblPr>
              <a:tblGrid>
                <a:gridCol w="2794186">
                  <a:extLst>
                    <a:ext uri="{9D8B030D-6E8A-4147-A177-3AD203B41FA5}">
                      <a16:colId xmlns:a16="http://schemas.microsoft.com/office/drawing/2014/main" val="801878826"/>
                    </a:ext>
                  </a:extLst>
                </a:gridCol>
                <a:gridCol w="4267200">
                  <a:extLst>
                    <a:ext uri="{9D8B030D-6E8A-4147-A177-3AD203B41FA5}">
                      <a16:colId xmlns:a16="http://schemas.microsoft.com/office/drawing/2014/main" val="1556650660"/>
                    </a:ext>
                  </a:extLst>
                </a:gridCol>
                <a:gridCol w="2327563">
                  <a:extLst>
                    <a:ext uri="{9D8B030D-6E8A-4147-A177-3AD203B41FA5}">
                      <a16:colId xmlns:a16="http://schemas.microsoft.com/office/drawing/2014/main" val="3700563456"/>
                    </a:ext>
                  </a:extLst>
                </a:gridCol>
                <a:gridCol w="1995055">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Members</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Meeting Location-Inside and Outside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Fire Suppression/</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HazMat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Extinguishes small fires and evaluates chemical spills</a:t>
                      </a:r>
                    </a:p>
                  </a:txBody>
                  <a:tcPr marL="36010" marR="36010" marT="0" marB="0"/>
                </a:tc>
                <a:tc>
                  <a:txBody>
                    <a:bodyPr/>
                    <a:lstStyle/>
                    <a:p>
                      <a:pPr marL="0" marR="0">
                        <a:lnSpc>
                          <a:spcPct val="107000"/>
                        </a:lnSpc>
                        <a:spcBef>
                          <a:spcPts val="0"/>
                        </a:spcBef>
                        <a:spcAft>
                          <a:spcPts val="0"/>
                        </a:spcAft>
                      </a:pPr>
                      <a:r>
                        <a:rPr lang="en-US" sz="1800" kern="100" dirty="0">
                          <a:solidFill>
                            <a:srgbClr val="FF0000"/>
                          </a:solidFill>
                          <a:effectLst/>
                          <a:latin typeface="Poppins" panose="00000500000000000000" pitchFamily="2" charset="0"/>
                          <a:cs typeface="Poppins" panose="00000500000000000000" pitchFamily="2" charset="0"/>
                        </a:rPr>
                        <a:t>School-specific column</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rgbClr val="FF0000"/>
                          </a:solidFill>
                          <a:effectLst/>
                          <a:latin typeface="Poppins" panose="00000500000000000000" pitchFamily="2" charset="0"/>
                          <a:cs typeface="Poppins" panose="00000500000000000000" pitchFamily="2" charset="0"/>
                        </a:rPr>
                        <a:t>School-specific column (2 locations for each)</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Assembly Area</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safe evacuation and accounting for all students, staff, and visitors</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Request/Reunion Gate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Processes requests for student pick-up and reunites students and parents at Reunion Gate</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Supply/Equipment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adequate equipment and supplies</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Hygiene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all necessary sanitation-related support</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538533311"/>
                  </a:ext>
                </a:extLst>
              </a:tr>
            </a:tbl>
          </a:graphicData>
        </a:graphic>
      </p:graphicFrame>
    </p:spTree>
    <p:extLst>
      <p:ext uri="{BB962C8B-B14F-4D97-AF65-F5344CB8AC3E}">
        <p14:creationId xmlns:p14="http://schemas.microsoft.com/office/powerpoint/2010/main" val="399745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2483022231"/>
              </p:ext>
            </p:extLst>
          </p:nvPr>
        </p:nvGraphicFramePr>
        <p:xfrm>
          <a:off x="403998" y="1479668"/>
          <a:ext cx="11384004" cy="4942779"/>
        </p:xfrm>
        <a:graphic>
          <a:graphicData uri="http://schemas.openxmlformats.org/drawingml/2006/table">
            <a:tbl>
              <a:tblPr firstRow="1" firstCol="1" bandRow="1">
                <a:tableStyleId>{5C22544A-7EE6-4342-B048-85BDC9FD1C3A}</a:tableStyleId>
              </a:tblPr>
              <a:tblGrid>
                <a:gridCol w="2794186">
                  <a:extLst>
                    <a:ext uri="{9D8B030D-6E8A-4147-A177-3AD203B41FA5}">
                      <a16:colId xmlns:a16="http://schemas.microsoft.com/office/drawing/2014/main" val="801878826"/>
                    </a:ext>
                  </a:extLst>
                </a:gridCol>
                <a:gridCol w="4531544">
                  <a:extLst>
                    <a:ext uri="{9D8B030D-6E8A-4147-A177-3AD203B41FA5}">
                      <a16:colId xmlns:a16="http://schemas.microsoft.com/office/drawing/2014/main" val="1556650660"/>
                    </a:ext>
                  </a:extLst>
                </a:gridCol>
                <a:gridCol w="2063219">
                  <a:extLst>
                    <a:ext uri="{9D8B030D-6E8A-4147-A177-3AD203B41FA5}">
                      <a16:colId xmlns:a16="http://schemas.microsoft.com/office/drawing/2014/main" val="3700563456"/>
                    </a:ext>
                  </a:extLst>
                </a:gridCol>
                <a:gridCol w="1995055">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Members</a:t>
                      </a:r>
                      <a:br>
                        <a:rPr lang="en-US" sz="1800" kern="100" dirty="0">
                          <a:effectLst/>
                          <a:latin typeface="Poppins" panose="00000500000000000000" pitchFamily="2" charset="0"/>
                          <a:ea typeface="Calibri" panose="020F0502020204030204" pitchFamily="34" charset="0"/>
                          <a:cs typeface="Poppins" panose="00000500000000000000" pitchFamily="2" charset="0"/>
                        </a:rPr>
                      </a:br>
                      <a:r>
                        <a:rPr lang="en-US" sz="1800" kern="100" dirty="0">
                          <a:effectLst/>
                          <a:latin typeface="Poppins" panose="00000500000000000000" pitchFamily="2" charset="0"/>
                          <a:ea typeface="Calibri" panose="020F0502020204030204" pitchFamily="34" charset="0"/>
                          <a:cs typeface="Poppins" panose="00000500000000000000" pitchFamily="2" charset="0"/>
                        </a:rPr>
                        <a:t>(Primary and Backup)</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Meeting Location-Inside and Outside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Transportation Support</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Position (optional)</a:t>
                      </a: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800" kern="1200" dirty="0">
                          <a:solidFill>
                            <a:schemeClr val="dk1"/>
                          </a:solidFill>
                          <a:effectLst/>
                          <a:latin typeface="Poppins" panose="00000500000000000000" pitchFamily="2" charset="0"/>
                          <a:ea typeface="+mn-ea"/>
                          <a:cs typeface="Poppins" panose="00000500000000000000" pitchFamily="2" charset="0"/>
                        </a:rPr>
                        <a:t>Coordinates transportation assets and plans, such as, for an off-site relocation from the school</a:t>
                      </a:r>
                    </a:p>
                  </a:txBody>
                  <a:tcPr marL="36010" marR="36010" marT="0" marB="0"/>
                </a:tc>
                <a:tc>
                  <a:txBody>
                    <a:bodyPr/>
                    <a:lstStyle/>
                    <a:p>
                      <a:pPr marL="0" marR="0">
                        <a:lnSpc>
                          <a:spcPct val="107000"/>
                        </a:lnSpc>
                        <a:spcBef>
                          <a:spcPts val="0"/>
                        </a:spcBef>
                        <a:spcAft>
                          <a:spcPts val="0"/>
                        </a:spcAft>
                      </a:pPr>
                      <a:r>
                        <a:rPr lang="en-US" sz="1800" kern="100" dirty="0">
                          <a:solidFill>
                            <a:srgbClr val="FF0000"/>
                          </a:solidFill>
                          <a:effectLst/>
                          <a:latin typeface="Poppins" panose="00000500000000000000" pitchFamily="2" charset="0"/>
                          <a:cs typeface="Poppins" panose="00000500000000000000" pitchFamily="2" charset="0"/>
                        </a:rPr>
                        <a:t>School-specific column</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rgbClr val="FF0000"/>
                          </a:solidFill>
                          <a:effectLst/>
                          <a:latin typeface="Poppins" panose="00000500000000000000" pitchFamily="2" charset="0"/>
                          <a:cs typeface="Poppins" panose="00000500000000000000" pitchFamily="2" charset="0"/>
                        </a:rPr>
                        <a:t>School-specific column (2 locations for each)</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Documentation/</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Communication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emergency log, analyzes situation, and updates Incident Commander</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Cost/Staff</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Accounting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accurate emergency time records for all site-based and itinerant employees</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Manager of School Emergency Response Box</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Evacuates the School Emergency Response Box(es) during emergencies and drills and ensures that information filed in the box is up to date</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bl>
          </a:graphicData>
        </a:graphic>
      </p:graphicFrame>
    </p:spTree>
    <p:extLst>
      <p:ext uri="{BB962C8B-B14F-4D97-AF65-F5344CB8AC3E}">
        <p14:creationId xmlns:p14="http://schemas.microsoft.com/office/powerpoint/2010/main" val="57374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5" name="Picture 4">
            <a:extLst>
              <a:ext uri="{FF2B5EF4-FFF2-40B4-BE49-F238E27FC236}">
                <a16:creationId xmlns:a16="http://schemas.microsoft.com/office/drawing/2014/main" id="{9E824C75-15E2-9A2E-ABBC-98F411C2E7B7}"/>
              </a:ext>
            </a:extLst>
          </p:cNvPr>
          <p:cNvPicPr>
            <a:picLocks noChangeAspect="1"/>
          </p:cNvPicPr>
          <p:nvPr/>
        </p:nvPicPr>
        <p:blipFill>
          <a:blip r:embed="rId3"/>
          <a:stretch>
            <a:fillRect/>
          </a:stretch>
        </p:blipFill>
        <p:spPr>
          <a:xfrm>
            <a:off x="6141578" y="2279177"/>
            <a:ext cx="4674273" cy="4240700"/>
          </a:xfrm>
          <a:prstGeom prst="rect">
            <a:avLst/>
          </a:prstGeom>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9515871"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School Emergency Team Assignments and Duties Activity</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6" name="Object 5">
            <a:extLst>
              <a:ext uri="{FF2B5EF4-FFF2-40B4-BE49-F238E27FC236}">
                <a16:creationId xmlns:a16="http://schemas.microsoft.com/office/drawing/2014/main" id="{0DF6B795-0DE5-E95E-3A8B-837904C0EA11}"/>
              </a:ext>
            </a:extLst>
          </p:cNvPr>
          <p:cNvGraphicFramePr>
            <a:graphicFrameLocks noChangeAspect="1"/>
          </p:cNvGraphicFramePr>
          <p:nvPr>
            <p:extLst>
              <p:ext uri="{D42A27DB-BD31-4B8C-83A1-F6EECF244321}">
                <p14:modId xmlns:p14="http://schemas.microsoft.com/office/powerpoint/2010/main" val="1055648133"/>
              </p:ext>
            </p:extLst>
          </p:nvPr>
        </p:nvGraphicFramePr>
        <p:xfrm>
          <a:off x="2263996" y="2279177"/>
          <a:ext cx="3276906" cy="4240701"/>
        </p:xfrm>
        <a:graphic>
          <a:graphicData uri="http://schemas.openxmlformats.org/presentationml/2006/ole">
            <mc:AlternateContent xmlns:mc="http://schemas.openxmlformats.org/markup-compatibility/2006">
              <mc:Choice xmlns:v="urn:schemas-microsoft-com:vml" Requires="v">
                <p:oleObj name="Acrobat Document" r:id="rId5" imgW="3886200" imgH="5029200" progId="Acrobat.Document.DC">
                  <p:embed/>
                </p:oleObj>
              </mc:Choice>
              <mc:Fallback>
                <p:oleObj name="Acrobat Document" r:id="rId5" imgW="3886200" imgH="5029200" progId="Acrobat.Document.DC">
                  <p:embed/>
                  <p:pic>
                    <p:nvPicPr>
                      <p:cNvPr id="6" name="Object 5">
                        <a:extLst>
                          <a:ext uri="{FF2B5EF4-FFF2-40B4-BE49-F238E27FC236}">
                            <a16:creationId xmlns:a16="http://schemas.microsoft.com/office/drawing/2014/main" id="{0DF6B795-0DE5-E95E-3A8B-837904C0EA11}"/>
                          </a:ext>
                        </a:extLst>
                      </p:cNvPr>
                      <p:cNvPicPr/>
                      <p:nvPr/>
                    </p:nvPicPr>
                    <p:blipFill>
                      <a:blip r:embed="rId6"/>
                      <a:stretch>
                        <a:fillRect/>
                      </a:stretch>
                    </p:blipFill>
                    <p:spPr>
                      <a:xfrm>
                        <a:off x="2263996" y="2279177"/>
                        <a:ext cx="3276906" cy="4240701"/>
                      </a:xfrm>
                      <a:prstGeom prst="rect">
                        <a:avLst/>
                      </a:prstGeom>
                    </p:spPr>
                  </p:pic>
                </p:oleObj>
              </mc:Fallback>
            </mc:AlternateContent>
          </a:graphicData>
        </a:graphic>
      </p:graphicFrame>
    </p:spTree>
    <p:extLst>
      <p:ext uri="{BB962C8B-B14F-4D97-AF65-F5344CB8AC3E}">
        <p14:creationId xmlns:p14="http://schemas.microsoft.com/office/powerpoint/2010/main" val="272684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818707" y="-79370"/>
            <a:ext cx="13694852"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510978"/>
            <a:ext cx="10044545" cy="1938952"/>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We have the required quantity of food, water, and other supplies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hlinkClick r:id="rId5"/>
              </a:rPr>
              <a:t>REF-5451 School Site Emergency/Disaster Supplies</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each of our emergency teams also require specific supplies and/or equipment: </a:t>
            </a:r>
            <a:r>
              <a:rPr lang="en-US" sz="2400" kern="0" dirty="0">
                <a:solidFill>
                  <a:srgbClr val="EAE7E4"/>
                </a:solidFill>
                <a:latin typeface="Poppins Light"/>
                <a:ea typeface="Poppins Light"/>
                <a:cs typeface="Poppins Light"/>
                <a:sym typeface="Poppins Light"/>
                <a:hlinkClick r:id="rId6"/>
              </a:rPr>
              <a:t>Emergency Team Duties and Supply </a:t>
            </a:r>
            <a:r>
              <a:rPr lang="en-US" sz="2400" u="sng" kern="0" dirty="0">
                <a:solidFill>
                  <a:srgbClr val="EAE7E4"/>
                </a:solidFill>
                <a:latin typeface="Poppins Light"/>
                <a:ea typeface="Poppins Light"/>
                <a:cs typeface="Poppins Light"/>
                <a:sym typeface="Poppins Light"/>
                <a:hlinkClick r:id="rId6"/>
              </a:rPr>
              <a:t>Lists</a:t>
            </a:r>
            <a:r>
              <a:rPr lang="en-US" sz="2400" kern="0" dirty="0">
                <a:solidFill>
                  <a:srgbClr val="EAE7E4"/>
                </a:solidFill>
                <a:latin typeface="Poppins Light"/>
                <a:ea typeface="Poppins Light"/>
                <a:cs typeface="Poppins Light"/>
                <a:sym typeface="Poppins Light"/>
              </a:rPr>
              <a:t> </a:t>
            </a:r>
            <a:r>
              <a:rPr kumimoji="0" lang="en-US" sz="2400" b="0" i="0" strike="noStrike" kern="0" cap="none" spc="0" normalizeH="0" baseline="0" noProof="0" dirty="0">
                <a:ln>
                  <a:noFill/>
                </a:ln>
                <a:solidFill>
                  <a:srgbClr val="EAE7E4"/>
                </a:solidFill>
                <a:effectLst/>
                <a:uLnTx/>
                <a:uFillTx/>
                <a:latin typeface="Poppins Light"/>
                <a:ea typeface="Poppins Light"/>
                <a:cs typeface="Poppins Light"/>
                <a:sym typeface="Poppins Light"/>
              </a:rPr>
              <a:t>which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we have in our emergency bin. </a:t>
            </a: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Supplies and Equipment</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nvGrpSpPr>
          <p:cNvPr id="5" name="object 4">
            <a:extLst>
              <a:ext uri="{FF2B5EF4-FFF2-40B4-BE49-F238E27FC236}">
                <a16:creationId xmlns:a16="http://schemas.microsoft.com/office/drawing/2014/main" id="{0FDF0611-774F-EDD6-F717-EB98B2455547}"/>
              </a:ext>
            </a:extLst>
          </p:cNvPr>
          <p:cNvGrpSpPr/>
          <p:nvPr/>
        </p:nvGrpSpPr>
        <p:grpSpPr>
          <a:xfrm>
            <a:off x="7847639" y="3168104"/>
            <a:ext cx="2305050" cy="3006725"/>
            <a:chOff x="0" y="1941575"/>
            <a:chExt cx="3733800" cy="4916805"/>
          </a:xfrm>
        </p:grpSpPr>
        <p:pic>
          <p:nvPicPr>
            <p:cNvPr id="6" name="object 5">
              <a:extLst>
                <a:ext uri="{FF2B5EF4-FFF2-40B4-BE49-F238E27FC236}">
                  <a16:creationId xmlns:a16="http://schemas.microsoft.com/office/drawing/2014/main" id="{E432CE12-59AD-019D-1189-27DADCF1932D}"/>
                </a:ext>
              </a:extLst>
            </p:cNvPr>
            <p:cNvPicPr/>
            <p:nvPr/>
          </p:nvPicPr>
          <p:blipFill>
            <a:blip r:embed="rId7" cstate="print"/>
            <a:stretch>
              <a:fillRect/>
            </a:stretch>
          </p:blipFill>
          <p:spPr>
            <a:xfrm>
              <a:off x="0" y="1981199"/>
              <a:ext cx="3733800" cy="4876798"/>
            </a:xfrm>
            <a:prstGeom prst="rect">
              <a:avLst/>
            </a:prstGeom>
          </p:spPr>
        </p:pic>
        <p:pic>
          <p:nvPicPr>
            <p:cNvPr id="7" name="object 6">
              <a:extLst>
                <a:ext uri="{FF2B5EF4-FFF2-40B4-BE49-F238E27FC236}">
                  <a16:creationId xmlns:a16="http://schemas.microsoft.com/office/drawing/2014/main" id="{6A68C53A-34D7-2077-E88B-BB9422D70352}"/>
                </a:ext>
              </a:extLst>
            </p:cNvPr>
            <p:cNvPicPr/>
            <p:nvPr/>
          </p:nvPicPr>
          <p:blipFill>
            <a:blip r:embed="rId8" cstate="print"/>
            <a:stretch>
              <a:fillRect/>
            </a:stretch>
          </p:blipFill>
          <p:spPr>
            <a:xfrm>
              <a:off x="0" y="1941575"/>
              <a:ext cx="3733799" cy="4916422"/>
            </a:xfrm>
            <a:prstGeom prst="rect">
              <a:avLst/>
            </a:prstGeom>
          </p:spPr>
        </p:pic>
      </p:grpSp>
      <p:pic>
        <p:nvPicPr>
          <p:cNvPr id="8" name="object 9">
            <a:extLst>
              <a:ext uri="{FF2B5EF4-FFF2-40B4-BE49-F238E27FC236}">
                <a16:creationId xmlns:a16="http://schemas.microsoft.com/office/drawing/2014/main" id="{86913F88-C09A-5042-CAD2-3DF7A6EF9005}"/>
              </a:ext>
            </a:extLst>
          </p:cNvPr>
          <p:cNvPicPr/>
          <p:nvPr/>
        </p:nvPicPr>
        <p:blipFill>
          <a:blip r:embed="rId9" cstate="print"/>
          <a:stretch>
            <a:fillRect/>
          </a:stretch>
        </p:blipFill>
        <p:spPr>
          <a:xfrm>
            <a:off x="3770400" y="3892412"/>
            <a:ext cx="3791683" cy="1819053"/>
          </a:xfrm>
          <a:prstGeom prst="rect">
            <a:avLst/>
          </a:prstGeom>
        </p:spPr>
      </p:pic>
    </p:spTree>
    <p:extLst>
      <p:ext uri="{BB962C8B-B14F-4D97-AF65-F5344CB8AC3E}">
        <p14:creationId xmlns:p14="http://schemas.microsoft.com/office/powerpoint/2010/main" val="207665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E01AABFC-8628-5625-B768-6AAD363C8750}"/>
              </a:ext>
            </a:extLst>
          </p:cNvPr>
          <p:cNvPicPr preferRelativeResize="0"/>
          <p:nvPr/>
        </p:nvPicPr>
        <p:blipFill rotWithShape="1">
          <a:blip r:embed="rId3">
            <a:alphaModFix/>
          </a:blip>
          <a:srcRect/>
          <a:stretch/>
        </p:blipFill>
        <p:spPr>
          <a:xfrm>
            <a:off x="-912375" y="0"/>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Table 1">
            <a:extLst>
              <a:ext uri="{FF2B5EF4-FFF2-40B4-BE49-F238E27FC236}">
                <a16:creationId xmlns:a16="http://schemas.microsoft.com/office/drawing/2014/main" id="{70E68FBE-EC17-C536-4568-7F533AB8A934}"/>
              </a:ext>
            </a:extLst>
          </p:cNvPr>
          <p:cNvGraphicFramePr>
            <a:graphicFrameLocks noGrp="1"/>
          </p:cNvGraphicFramePr>
          <p:nvPr>
            <p:extLst>
              <p:ext uri="{D42A27DB-BD31-4B8C-83A1-F6EECF244321}">
                <p14:modId xmlns:p14="http://schemas.microsoft.com/office/powerpoint/2010/main" val="2828525266"/>
              </p:ext>
            </p:extLst>
          </p:nvPr>
        </p:nvGraphicFramePr>
        <p:xfrm>
          <a:off x="330988" y="1247365"/>
          <a:ext cx="11470437" cy="4924059"/>
        </p:xfrm>
        <a:graphic>
          <a:graphicData uri="http://schemas.openxmlformats.org/drawingml/2006/table">
            <a:tbl>
              <a:tblPr firstRow="1" firstCol="1" bandRow="1">
                <a:tableStyleId>{5C22544A-7EE6-4342-B048-85BDC9FD1C3A}</a:tableStyleId>
              </a:tblPr>
              <a:tblGrid>
                <a:gridCol w="5744771">
                  <a:extLst>
                    <a:ext uri="{9D8B030D-6E8A-4147-A177-3AD203B41FA5}">
                      <a16:colId xmlns:a16="http://schemas.microsoft.com/office/drawing/2014/main" val="2553729128"/>
                    </a:ext>
                  </a:extLst>
                </a:gridCol>
                <a:gridCol w="5725666">
                  <a:extLst>
                    <a:ext uri="{9D8B030D-6E8A-4147-A177-3AD203B41FA5}">
                      <a16:colId xmlns:a16="http://schemas.microsoft.com/office/drawing/2014/main" val="4268572855"/>
                    </a:ext>
                  </a:extLst>
                </a:gridCol>
              </a:tblGrid>
              <a:tr h="408905">
                <a:tc>
                  <a:txBody>
                    <a:bodyPr/>
                    <a:lstStyle/>
                    <a:p>
                      <a:pPr marL="0" marR="0">
                        <a:lnSpc>
                          <a:spcPct val="107000"/>
                        </a:lnSpc>
                        <a:spcBef>
                          <a:spcPts val="0"/>
                        </a:spcBef>
                        <a:spcAft>
                          <a:spcPts val="0"/>
                        </a:spcAft>
                      </a:pPr>
                      <a:r>
                        <a:rPr lang="en-US" sz="1600" b="0" kern="100" dirty="0">
                          <a:solidFill>
                            <a:schemeClr val="tx1"/>
                          </a:solidFill>
                          <a:effectLst/>
                          <a:latin typeface="Poppins" panose="00000500000000000000" pitchFamily="2" charset="0"/>
                          <a:cs typeface="Poppins" panose="00000500000000000000" pitchFamily="2" charset="0"/>
                        </a:rPr>
                        <a:t> All school staff should be familiar with the following:</a:t>
                      </a:r>
                      <a:endParaRPr lang="en-US" sz="1600" b="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600" b="0" kern="100" dirty="0">
                          <a:solidFill>
                            <a:schemeClr val="tx1"/>
                          </a:solidFill>
                          <a:effectLst/>
                          <a:latin typeface="Poppins" panose="00000500000000000000" pitchFamily="2" charset="0"/>
                          <a:cs typeface="Poppins" panose="00000500000000000000" pitchFamily="2" charset="0"/>
                        </a:rPr>
                        <a:t>Location</a:t>
                      </a:r>
                      <a:endParaRPr lang="en-US" sz="1600" b="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999767108"/>
                  </a:ext>
                </a:extLst>
              </a:tr>
              <a:tr h="609559">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Emergency supplies/bin</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(Step 4, Site Specific Considerations or QRG)</a:t>
                      </a:r>
                    </a:p>
                  </a:txBody>
                  <a:tcPr marL="68580" marR="68580" marT="0" marB="0"/>
                </a:tc>
                <a:tc>
                  <a:txBody>
                    <a:bodyPr/>
                    <a:lstStyle/>
                    <a:p>
                      <a:pPr marL="0" marR="0">
                        <a:lnSpc>
                          <a:spcPct val="107000"/>
                        </a:lnSpc>
                        <a:spcBef>
                          <a:spcPts val="0"/>
                        </a:spcBef>
                        <a:spcAft>
                          <a:spcPts val="0"/>
                        </a:spcAft>
                      </a:pPr>
                      <a:r>
                        <a:rPr lang="en-US" sz="1600" b="0" kern="100" dirty="0">
                          <a:solidFill>
                            <a:srgbClr val="FF0000"/>
                          </a:solidFill>
                          <a:effectLst/>
                          <a:latin typeface="Poppins" panose="00000500000000000000" pitchFamily="2" charset="0"/>
                          <a:cs typeface="Poppins" panose="00000500000000000000" pitchFamily="2" charset="0"/>
                        </a:rPr>
                        <a:t>School completes rest of column</a:t>
                      </a:r>
                      <a:endParaRPr lang="en-US" sz="16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601297676"/>
                  </a:ext>
                </a:extLst>
              </a:tr>
              <a:tr h="35408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Automatic External Defibrillator (AED) Location(s)</a:t>
                      </a:r>
                    </a:p>
                  </a:txBody>
                  <a:tcPr marL="68580" marR="68580" marT="0" marB="0"/>
                </a:tc>
                <a:tc>
                  <a:txBody>
                    <a:bodyPr/>
                    <a:lstStyle/>
                    <a:p>
                      <a:pPr marL="0" marR="0">
                        <a:lnSpc>
                          <a:spcPct val="107000"/>
                        </a:lnSpc>
                        <a:spcBef>
                          <a:spcPts val="0"/>
                        </a:spcBef>
                        <a:spcAft>
                          <a:spcPts val="0"/>
                        </a:spcAft>
                      </a:pPr>
                      <a:endParaRPr lang="en-US" sz="16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758636939"/>
                  </a:ext>
                </a:extLst>
              </a:tr>
              <a:tr h="102201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kern="100" dirty="0">
                          <a:effectLst/>
                          <a:latin typeface="Poppins" panose="00000500000000000000" pitchFamily="2" charset="0"/>
                          <a:cs typeface="Poppins" panose="00000500000000000000" pitchFamily="2" charset="0"/>
                        </a:rPr>
                        <a:t>Assembly area </a:t>
                      </a:r>
                      <a:r>
                        <a:rPr lang="en-US" sz="1500" b="0" i="0" dirty="0">
                          <a:effectLst/>
                          <a:latin typeface="Poppins" panose="00000500000000000000" pitchFamily="2" charset="0"/>
                          <a:cs typeface="Poppins" panose="00000500000000000000" pitchFamily="2" charset="0"/>
                        </a:rPr>
                        <a:t>(Emergency View, School Emergency Teams tab, Team Assignments, Assembly Area Team, Meeting Location [inside and outside] or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Planning View, Step 4, Team Assignments, Assembly Area Team, Meeting Location [Inside/Outside])</a:t>
                      </a:r>
                    </a:p>
                  </a:txBody>
                  <a:tcPr marL="68580" marR="68580" marT="0" marB="0"/>
                </a:tc>
                <a:tc>
                  <a:txBody>
                    <a:bodyPr/>
                    <a:lstStyle/>
                    <a:p>
                      <a:pPr marL="0" marR="0">
                        <a:lnSpc>
                          <a:spcPct val="107000"/>
                        </a:lnSpc>
                        <a:spcBef>
                          <a:spcPts val="0"/>
                        </a:spcBef>
                        <a:spcAft>
                          <a:spcPts val="0"/>
                        </a:spcAft>
                      </a:pPr>
                      <a:r>
                        <a:rPr lang="en-US" sz="1600" b="0" kern="100" dirty="0">
                          <a:effectLst/>
                          <a:latin typeface="Poppins" panose="00000500000000000000" pitchFamily="2" charset="0"/>
                          <a:cs typeface="Poppins" panose="00000500000000000000" pitchFamily="2" charset="0"/>
                        </a:rPr>
                        <a:t> </a:t>
                      </a:r>
                      <a:endParaRPr lang="en-US" sz="16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505524484"/>
                  </a:ext>
                </a:extLst>
              </a:tr>
              <a:tr h="815788">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Primary and backup off-site locations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(Emergency View, Floor Plans and Maps tab, Primary [and Backup] Off-site Location or</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Planning View, Step 4, Floor Plans and Maps, Primary [and Backup] Off-site Location)</a:t>
                      </a:r>
                    </a:p>
                  </a:txBody>
                  <a:tcPr marL="68580" marR="68580" marT="0" marB="0"/>
                </a:tc>
                <a:tc>
                  <a:txBody>
                    <a:bodyPr/>
                    <a:lstStyle/>
                    <a:p>
                      <a:pPr marL="0" marR="0">
                        <a:lnSpc>
                          <a:spcPct val="107000"/>
                        </a:lnSpc>
                        <a:spcBef>
                          <a:spcPts val="0"/>
                        </a:spcBef>
                        <a:spcAft>
                          <a:spcPts val="0"/>
                        </a:spcAft>
                      </a:pPr>
                      <a:r>
                        <a:rPr lang="en-US" sz="1600" b="0" kern="100">
                          <a:effectLst/>
                          <a:latin typeface="Poppins" panose="00000500000000000000" pitchFamily="2" charset="0"/>
                          <a:cs typeface="Poppins" panose="00000500000000000000" pitchFamily="2" charset="0"/>
                        </a:rPr>
                        <a:t> </a:t>
                      </a:r>
                      <a:endParaRPr lang="en-US" sz="16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204449485"/>
                  </a:ext>
                </a:extLst>
              </a:tr>
              <a:tr h="408905">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Evacuation routes</a:t>
                      </a:r>
                      <a:endParaRPr lang="en-US" sz="15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600" b="0" kern="100" dirty="0">
                          <a:effectLst/>
                          <a:latin typeface="Poppins" panose="00000500000000000000" pitchFamily="2" charset="0"/>
                          <a:cs typeface="Poppins" panose="00000500000000000000" pitchFamily="2" charset="0"/>
                        </a:rPr>
                        <a:t>Map should be accessible in all classrooms, offices and common areas </a:t>
                      </a:r>
                      <a:endParaRPr lang="en-US" sz="16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564660520"/>
                  </a:ext>
                </a:extLst>
              </a:tr>
              <a:tr h="607589">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Incident Command Team</a:t>
                      </a:r>
                      <a:endParaRPr lang="en-US" sz="15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16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390420458"/>
                  </a:ext>
                </a:extLst>
              </a:tr>
            </a:tbl>
          </a:graphicData>
        </a:graphic>
      </p:graphicFrame>
    </p:spTree>
    <p:extLst>
      <p:ext uri="{BB962C8B-B14F-4D97-AF65-F5344CB8AC3E}">
        <p14:creationId xmlns:p14="http://schemas.microsoft.com/office/powerpoint/2010/main" val="386239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6" name="Google Shape;270;p13">
            <a:extLst>
              <a:ext uri="{FF2B5EF4-FFF2-40B4-BE49-F238E27FC236}">
                <a16:creationId xmlns:a16="http://schemas.microsoft.com/office/drawing/2014/main" id="{1A499440-C453-9074-8525-29276C376367}"/>
              </a:ext>
            </a:extLst>
          </p:cNvPr>
          <p:cNvPicPr preferRelativeResize="0"/>
          <p:nvPr/>
        </p:nvPicPr>
        <p:blipFill rotWithShape="1">
          <a:blip r:embed="rId3">
            <a:alphaModFix/>
          </a:blip>
          <a:srcRect/>
          <a:stretch/>
        </p:blipFill>
        <p:spPr>
          <a:xfrm>
            <a:off x="-985324" y="0"/>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123F3A2D-2977-E207-760C-7723B89E29BC}"/>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General Protocols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5" name="Table 6">
            <a:extLst>
              <a:ext uri="{FF2B5EF4-FFF2-40B4-BE49-F238E27FC236}">
                <a16:creationId xmlns:a16="http://schemas.microsoft.com/office/drawing/2014/main" id="{9D7EDBDD-2C25-FAE5-B8DE-F1BD6773FD48}"/>
              </a:ext>
            </a:extLst>
          </p:cNvPr>
          <p:cNvGraphicFramePr>
            <a:graphicFrameLocks noGrp="1"/>
          </p:cNvGraphicFramePr>
          <p:nvPr>
            <p:extLst>
              <p:ext uri="{D42A27DB-BD31-4B8C-83A1-F6EECF244321}">
                <p14:modId xmlns:p14="http://schemas.microsoft.com/office/powerpoint/2010/main" val="4265512292"/>
              </p:ext>
            </p:extLst>
          </p:nvPr>
        </p:nvGraphicFramePr>
        <p:xfrm>
          <a:off x="454212" y="1625385"/>
          <a:ext cx="11283578" cy="4280722"/>
        </p:xfrm>
        <a:graphic>
          <a:graphicData uri="http://schemas.openxmlformats.org/drawingml/2006/table">
            <a:tbl>
              <a:tblPr firstRow="1" bandRow="1">
                <a:tableStyleId>{5C22544A-7EE6-4342-B048-85BDC9FD1C3A}</a:tableStyleId>
              </a:tblPr>
              <a:tblGrid>
                <a:gridCol w="1631576">
                  <a:extLst>
                    <a:ext uri="{9D8B030D-6E8A-4147-A177-3AD203B41FA5}">
                      <a16:colId xmlns:a16="http://schemas.microsoft.com/office/drawing/2014/main" val="2505960793"/>
                    </a:ext>
                  </a:extLst>
                </a:gridCol>
                <a:gridCol w="9652002">
                  <a:extLst>
                    <a:ext uri="{9D8B030D-6E8A-4147-A177-3AD203B41FA5}">
                      <a16:colId xmlns:a16="http://schemas.microsoft.com/office/drawing/2014/main" val="3393523780"/>
                    </a:ext>
                  </a:extLst>
                </a:gridCol>
              </a:tblGrid>
              <a:tr h="348802">
                <a:tc>
                  <a:txBody>
                    <a:bodyPr/>
                    <a:lstStyle/>
                    <a:p>
                      <a:endParaRPr lang="en-US" sz="1600">
                        <a:latin typeface="Poppins" panose="00000500000000000000" pitchFamily="2" charset="0"/>
                        <a:cs typeface="Poppins" panose="00000500000000000000" pitchFamily="2" charset="0"/>
                      </a:endParaRPr>
                    </a:p>
                  </a:txBody>
                  <a:tcPr/>
                </a:tc>
                <a:tc>
                  <a:txBody>
                    <a:bodyPr/>
                    <a:lstStyle/>
                    <a:p>
                      <a:endParaRPr lang="en-US" sz="16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778070535"/>
                  </a:ext>
                </a:extLst>
              </a:tr>
              <a:tr h="860059">
                <a:tc>
                  <a:txBody>
                    <a:bodyPr/>
                    <a:lstStyle/>
                    <a:p>
                      <a:r>
                        <a:rPr lang="en-US" sz="2000" dirty="0">
                          <a:effectLst/>
                          <a:latin typeface="Poppins" panose="00000500000000000000" pitchFamily="2" charset="0"/>
                          <a:ea typeface="Calibri" panose="020F0502020204030204" pitchFamily="34" charset="0"/>
                          <a:cs typeface="Poppins" panose="00000500000000000000" pitchFamily="2" charset="0"/>
                        </a:rPr>
                        <a:t>All</a:t>
                      </a:r>
                      <a:endParaRPr lang="en-US" sz="1600" dirty="0">
                        <a:latin typeface="Poppins" panose="00000500000000000000" pitchFamily="2" charset="0"/>
                        <a:cs typeface="Poppins" panose="00000500000000000000" pitchFamily="2" charset="0"/>
                      </a:endParaRPr>
                    </a:p>
                  </a:txBody>
                  <a:tcPr/>
                </a:tc>
                <a:tc>
                  <a:txBody>
                    <a:bodyPr/>
                    <a:lstStyle/>
                    <a:p>
                      <a:pPr marL="342900" indent="-342900">
                        <a:buFont typeface="Arial" panose="020B0604020202020204" pitchFamily="34" charset="0"/>
                        <a:buChar char="•"/>
                      </a:pPr>
                      <a:r>
                        <a:rPr lang="en-US" sz="2000" dirty="0">
                          <a:effectLst/>
                          <a:latin typeface="Poppins" panose="00000500000000000000" pitchFamily="2" charset="0"/>
                          <a:ea typeface="Calibri" panose="020F0502020204030204" pitchFamily="34" charset="0"/>
                          <a:cs typeface="Poppins" panose="00000500000000000000" pitchFamily="2" charset="0"/>
                        </a:rPr>
                        <a:t>React in a calm, decisive, and reassuring manner.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May need to serve on more than one emergency team</a:t>
                      </a:r>
                      <a:r>
                        <a:rPr lang="en-US" sz="2000">
                          <a:effectLst/>
                          <a:latin typeface="Poppins" panose="00000500000000000000" pitchFamily="2" charset="0"/>
                          <a:ea typeface="Calibri" panose="020F0502020204030204" pitchFamily="34" charset="0"/>
                          <a:cs typeface="Poppins" panose="00000500000000000000" pitchFamily="2" charset="0"/>
                        </a:rPr>
                        <a:t>/role; </a:t>
                      </a:r>
                      <a:r>
                        <a:rPr lang="en-US" sz="2000" dirty="0">
                          <a:effectLst/>
                          <a:latin typeface="Poppins" panose="00000500000000000000" pitchFamily="2" charset="0"/>
                          <a:ea typeface="Calibri" panose="020F0502020204030204" pitchFamily="34" charset="0"/>
                          <a:cs typeface="Poppins" panose="00000500000000000000" pitchFamily="2" charset="0"/>
                        </a:rPr>
                        <a:t>prioritize search and rescue, triage and fire suppression roles before others.</a:t>
                      </a:r>
                    </a:p>
                  </a:txBody>
                  <a:tcPr/>
                </a:tc>
                <a:extLst>
                  <a:ext uri="{0D108BD9-81ED-4DB2-BD59-A6C34878D82A}">
                    <a16:rowId xmlns:a16="http://schemas.microsoft.com/office/drawing/2014/main" val="1358364842"/>
                  </a:ext>
                </a:extLst>
              </a:tr>
              <a:tr h="860059">
                <a:tc>
                  <a:txBody>
                    <a:bodyPr/>
                    <a:lstStyle/>
                    <a:p>
                      <a:r>
                        <a:rPr lang="en-US" sz="2000" dirty="0">
                          <a:effectLst/>
                          <a:latin typeface="Poppins" panose="00000500000000000000" pitchFamily="2" charset="0"/>
                          <a:ea typeface="Calibri" panose="020F0502020204030204" pitchFamily="34" charset="0"/>
                          <a:cs typeface="Poppins" panose="00000500000000000000" pitchFamily="2" charset="0"/>
                        </a:rPr>
                        <a:t>All Teams/</a:t>
                      </a:r>
                    </a:p>
                    <a:p>
                      <a:r>
                        <a:rPr lang="en-US" sz="2000" dirty="0">
                          <a:effectLst/>
                          <a:latin typeface="Poppins" panose="00000500000000000000" pitchFamily="2" charset="0"/>
                          <a:ea typeface="Calibri" panose="020F0502020204030204" pitchFamily="34" charset="0"/>
                          <a:cs typeface="Poppins" panose="00000500000000000000" pitchFamily="2" charset="0"/>
                        </a:rPr>
                        <a:t>Classroom Teachers </a:t>
                      </a:r>
                      <a:endParaRPr lang="en-US" sz="1600" dirty="0">
                        <a:latin typeface="Poppins" panose="00000500000000000000" pitchFamily="2" charset="0"/>
                        <a:cs typeface="Poppins" panose="00000500000000000000" pitchFamily="2"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Walk the evacuation routes, noting any potential hazards or challenges along the way that may impact anyone who may need additional support during an evacuation.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Consider what damages to the route or debris could make evacuation difficult.</a:t>
                      </a:r>
                    </a:p>
                  </a:txBody>
                  <a:tcPr/>
                </a:tc>
                <a:extLst>
                  <a:ext uri="{0D108BD9-81ED-4DB2-BD59-A6C34878D82A}">
                    <a16:rowId xmlns:a16="http://schemas.microsoft.com/office/drawing/2014/main" val="1498407068"/>
                  </a:ext>
                </a:extLst>
              </a:tr>
              <a:tr h="860059">
                <a:tc>
                  <a:txBody>
                    <a:bodyPr/>
                    <a:lstStyle/>
                    <a:p>
                      <a:r>
                        <a:rPr lang="en-US" sz="2000" dirty="0">
                          <a:effectLst/>
                          <a:latin typeface="Poppins" panose="00000500000000000000" pitchFamily="2" charset="0"/>
                          <a:ea typeface="Calibri" panose="020F0502020204030204" pitchFamily="34" charset="0"/>
                          <a:cs typeface="Poppins" panose="00000500000000000000" pitchFamily="2" charset="0"/>
                        </a:rPr>
                        <a:t>Classroom Teachers </a:t>
                      </a:r>
                      <a:endParaRPr lang="en-US" sz="1600" dirty="0">
                        <a:latin typeface="Poppins" panose="00000500000000000000" pitchFamily="2" charset="0"/>
                        <a:cs typeface="Poppins" panose="00000500000000000000" pitchFamily="2"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Make arrangements with a nearby teacher or the Assembly Area Team for someone to supervise your class, should the need arise.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Tell your students who will be in charge of them while you are gone so that they know an adult is caring for them.</a:t>
                      </a:r>
                    </a:p>
                  </a:txBody>
                  <a:tcPr/>
                </a:tc>
                <a:extLst>
                  <a:ext uri="{0D108BD9-81ED-4DB2-BD59-A6C34878D82A}">
                    <a16:rowId xmlns:a16="http://schemas.microsoft.com/office/drawing/2014/main" val="3817833684"/>
                  </a:ext>
                </a:extLst>
              </a:tr>
            </a:tbl>
          </a:graphicData>
        </a:graphic>
      </p:graphicFrame>
    </p:spTree>
    <p:extLst>
      <p:ext uri="{BB962C8B-B14F-4D97-AF65-F5344CB8AC3E}">
        <p14:creationId xmlns:p14="http://schemas.microsoft.com/office/powerpoint/2010/main" val="407180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pic>
        <p:nvPicPr>
          <p:cNvPr id="270" name="Google Shape;270;p13"/>
          <p:cNvPicPr preferRelativeResize="0"/>
          <p:nvPr/>
        </p:nvPicPr>
        <p:blipFill rotWithShape="1">
          <a:blip r:embed="rId4">
            <a:alphaModFix/>
          </a:blip>
          <a:srcRect/>
          <a:stretch/>
        </p:blipFill>
        <p:spPr>
          <a:xfrm>
            <a:off x="-914400" y="-82269"/>
            <a:ext cx="13813639" cy="9982038"/>
          </a:xfrm>
          <a:prstGeom prst="rect">
            <a:avLst/>
          </a:prstGeom>
          <a:noFill/>
          <a:ln>
            <a:noFill/>
          </a:ln>
        </p:spPr>
      </p:pic>
      <p:sp>
        <p:nvSpPr>
          <p:cNvPr id="275" name="Google Shape;275;p13"/>
          <p:cNvSpPr txBox="1"/>
          <p:nvPr/>
        </p:nvSpPr>
        <p:spPr>
          <a:xfrm>
            <a:off x="1591852" y="292738"/>
            <a:ext cx="3566805"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86CAFE"/>
                </a:solidFill>
                <a:effectLst/>
                <a:uLnTx/>
                <a:uFillTx/>
                <a:latin typeface="Poppins"/>
                <a:ea typeface="Poppins"/>
                <a:cs typeface="Poppins"/>
                <a:sym typeface="Poppins"/>
              </a:rPr>
              <a:t>Agenda</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6" name="Google Shape;276;p13"/>
          <p:cNvSpPr txBox="1"/>
          <p:nvPr/>
        </p:nvSpPr>
        <p:spPr>
          <a:xfrm>
            <a:off x="1591852" y="1262535"/>
            <a:ext cx="8657615" cy="4524275"/>
          </a:xfrm>
          <a:prstGeom prst="rect">
            <a:avLst/>
          </a:prstGeom>
          <a:noFill/>
          <a:ln>
            <a:noFill/>
          </a:ln>
        </p:spPr>
        <p:txBody>
          <a:bodyPr spcFirstLastPara="1" wrap="square" lIns="91425" tIns="45700" rIns="91425" bIns="45700" anchor="t" anchorCtr="0">
            <a:spAutoFit/>
          </a:bodyPr>
          <a:lstStyle/>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Purpose</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Accessing the Integrated Safe School Plan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Incident Command System</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Emergency Teams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a:t>
            </a:r>
            <a:r>
              <a:rPr kumimoji="0" lang="en-US" sz="2400" b="1" i="0" u="none" strike="noStrike" kern="0" cap="none" spc="0" normalizeH="0" baseline="0" noProof="0" dirty="0" err="1">
                <a:ln>
                  <a:noFill/>
                </a:ln>
                <a:solidFill>
                  <a:schemeClr val="bg1"/>
                </a:solidFill>
                <a:effectLst/>
                <a:uLnTx/>
                <a:uFillTx/>
                <a:latin typeface="Poppins"/>
                <a:ea typeface="Poppins"/>
                <a:cs typeface="Poppins"/>
                <a:sym typeface="Poppins"/>
              </a:rPr>
              <a:t>ShakeOut</a:t>
            </a: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Exercise Reminders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Additional Resources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Questions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Emergency Drills/ISSP School Contact</a:t>
            </a:r>
          </a:p>
        </p:txBody>
      </p:sp>
      <p:pic>
        <p:nvPicPr>
          <p:cNvPr id="1026" name="Picture 2" descr="Bend-La Pine Schools :: Emergency Preparedness">
            <a:extLst>
              <a:ext uri="{FF2B5EF4-FFF2-40B4-BE49-F238E27FC236}">
                <a16:creationId xmlns:a16="http://schemas.microsoft.com/office/drawing/2014/main" id="{64CF0245-AB82-04E9-0931-056BAA0B9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2974" y="2632363"/>
            <a:ext cx="3631717" cy="241518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5" y="-4845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510978"/>
            <a:ext cx="10044545" cy="2308284"/>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Additional emergency team training resources for staff include: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MyPLN STEPS courses </a:t>
            </a:r>
          </a:p>
          <a:p>
            <a:pPr marL="800100" lvl="1" indent="-342900">
              <a:buClr>
                <a:srgbClr val="EAE7E4"/>
              </a:buClr>
              <a:buSzPts val="1100"/>
              <a:buFont typeface="Arial" panose="020B0604020202020204" pitchFamily="34" charset="0"/>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hlinkClick r:id="rId5"/>
              </a:rPr>
              <a:t>STEPS</a:t>
            </a: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800100" lvl="1" indent="-342900">
              <a:buClr>
                <a:srgbClr val="EAE7E4"/>
              </a:buClr>
              <a:buSzPts val="1100"/>
              <a:buFont typeface="Arial" panose="020B0604020202020204" pitchFamily="34" charset="0"/>
              <a:buChar char="•"/>
              <a:defRPr/>
            </a:pPr>
            <a:r>
              <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lausd.org/</a:t>
            </a:r>
            <a:r>
              <a:rPr kumimoji="0" lang="en-US" sz="2400" b="0" i="0" u="none" strike="noStrike" kern="0" cap="none" spc="0" normalizeH="0" baseline="0" noProof="0" dirty="0" err="1">
                <a:ln>
                  <a:noFill/>
                </a:ln>
                <a:solidFill>
                  <a:schemeClr val="accent5">
                    <a:lumMod val="60000"/>
                    <a:lumOff val="40000"/>
                  </a:schemeClr>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myPLN</a:t>
            </a:r>
            <a:endPar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endParaRP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Community Emergency Response Team</a:t>
            </a:r>
          </a:p>
          <a:p>
            <a:pPr marL="800100" lvl="1" indent="-342900">
              <a:buClr>
                <a:srgbClr val="EAE7E4"/>
              </a:buClr>
              <a:buSzPts val="1100"/>
              <a:buFont typeface="Arial" panose="020B0604020202020204" pitchFamily="34" charset="0"/>
              <a:buChar char="•"/>
              <a:defRPr/>
            </a:pPr>
            <a:r>
              <a:rPr kumimoji="0" lang="en-US" sz="24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hlinkClick r:id="rId7">
                  <a:extLst>
                    <a:ext uri="{A12FA001-AC4F-418D-AE19-62706E023703}">
                      <ahyp:hlinkClr xmlns:ahyp="http://schemas.microsoft.com/office/drawing/2018/hyperlinkcolor" val="tx"/>
                    </a:ext>
                  </a:extLst>
                </a:hlinkClick>
              </a:rPr>
              <a:t>lausd.org/cert</a:t>
            </a:r>
            <a:endParaRPr kumimoji="0" lang="en-US" sz="24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Other Resources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1026" name="Picture 2" descr="How to Launch a Community Emergency Response Team (CERT) Program">
            <a:extLst>
              <a:ext uri="{FF2B5EF4-FFF2-40B4-BE49-F238E27FC236}">
                <a16:creationId xmlns:a16="http://schemas.microsoft.com/office/drawing/2014/main" id="{544BAAED-A020-ED86-17D7-3EEF3B7BB6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924" y="3633896"/>
            <a:ext cx="4002304" cy="261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90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71239" y="0"/>
            <a:ext cx="13957161" cy="9982038"/>
          </a:xfrm>
          <a:prstGeom prst="rect">
            <a:avLst/>
          </a:prstGeom>
          <a:noFill/>
          <a:ln>
            <a:noFill/>
          </a:ln>
        </p:spPr>
      </p:pic>
      <p:pic>
        <p:nvPicPr>
          <p:cNvPr id="3" name="Content Placeholder 4">
            <a:extLst>
              <a:ext uri="{FF2B5EF4-FFF2-40B4-BE49-F238E27FC236}">
                <a16:creationId xmlns:a16="http://schemas.microsoft.com/office/drawing/2014/main" id="{F38CAADA-80CD-105F-1596-99BF42DD7FD3}"/>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927323" y="1684049"/>
            <a:ext cx="3472405" cy="1892060"/>
          </a:xfrm>
          <a:prstGeom prst="rect">
            <a:avLst/>
          </a:prstGeom>
          <a:noFill/>
          <a:ln>
            <a:noFill/>
          </a:ln>
        </p:spPr>
      </p:pic>
      <p:pic>
        <p:nvPicPr>
          <p:cNvPr id="269" name="Google Shape;269;p13"/>
          <p:cNvPicPr preferRelativeResize="0"/>
          <p:nvPr/>
        </p:nvPicPr>
        <p:blipFill rotWithShape="1">
          <a:blip r:embed="rId5">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684049"/>
            <a:ext cx="8720613" cy="4893607"/>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ShakeOut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held yearly, third Thursday in</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October (</a:t>
            </a: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October 16, 2025</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Practice with all teams activated, all</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appropriate stations, and all roles in place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All co-located schools/programs collaborate</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and participate in a single exercise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After Drop, Cover and Hold On, conduct complete and timely evacuation of all buildings to one, designated assembly area (for all schools/programs on site)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Designate areas for triage, toilets, morgue, media, etc.</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Full details available: </a:t>
            </a:r>
            <a:r>
              <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REF-5803 Emergency Procedures, Drills, and Districtwide Emergency Exercises</a:t>
            </a:r>
            <a:endPar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Great CA </a:t>
            </a:r>
            <a:r>
              <a:rPr kumimoji="0" lang="en-US" sz="4000" b="1" i="0" u="none" strike="noStrike" kern="0" cap="none" spc="0" normalizeH="0" baseline="0" noProof="0" dirty="0" err="1">
                <a:ln>
                  <a:noFill/>
                </a:ln>
                <a:solidFill>
                  <a:srgbClr val="86CAFE"/>
                </a:solidFill>
                <a:effectLst/>
                <a:uLnTx/>
                <a:uFillTx/>
                <a:latin typeface="Poppins"/>
                <a:ea typeface="Poppins"/>
                <a:cs typeface="Poppins"/>
                <a:sym typeface="Poppins"/>
              </a:rPr>
              <a:t>ShakeOut</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Exercise Reminders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8082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2188191"/>
            <a:ext cx="6814623"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Classroom Emergency Quick Guide</a:t>
            </a:r>
            <a:endParaRPr kumimoji="0" lang="en-US" sz="28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Additional Resources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Content Placeholder 6">
            <a:extLst>
              <a:ext uri="{FF2B5EF4-FFF2-40B4-BE49-F238E27FC236}">
                <a16:creationId xmlns:a16="http://schemas.microsoft.com/office/drawing/2014/main" id="{0CA2E673-BA6C-D574-5533-7015F895DB79}"/>
              </a:ext>
            </a:extLst>
          </p:cNvPr>
          <p:cNvGraphicFramePr>
            <a:graphicFrameLocks noChangeAspect="1"/>
          </p:cNvGraphicFramePr>
          <p:nvPr>
            <p:extLst>
              <p:ext uri="{D42A27DB-BD31-4B8C-83A1-F6EECF244321}">
                <p14:modId xmlns:p14="http://schemas.microsoft.com/office/powerpoint/2010/main" val="4208926622"/>
              </p:ext>
            </p:extLst>
          </p:nvPr>
        </p:nvGraphicFramePr>
        <p:xfrm>
          <a:off x="7497404" y="1055069"/>
          <a:ext cx="4301256" cy="5565426"/>
        </p:xfrm>
        <a:graphic>
          <a:graphicData uri="http://schemas.openxmlformats.org/presentationml/2006/ole">
            <mc:AlternateContent xmlns:mc="http://schemas.openxmlformats.org/markup-compatibility/2006">
              <mc:Choice xmlns:v="urn:schemas-microsoft-com:vml" Requires="v">
                <p:oleObj name="Acrobat Document" r:id="rId6" imgW="5829480" imgH="7543800" progId="Acrobat.Document.DC">
                  <p:embed/>
                </p:oleObj>
              </mc:Choice>
              <mc:Fallback>
                <p:oleObj name="Acrobat Document" r:id="rId6" imgW="5829480" imgH="7543800" progId="Acrobat.Document.DC">
                  <p:embed/>
                  <p:pic>
                    <p:nvPicPr>
                      <p:cNvPr id="2" name="Content Placeholder 6">
                        <a:extLst>
                          <a:ext uri="{FF2B5EF4-FFF2-40B4-BE49-F238E27FC236}">
                            <a16:creationId xmlns:a16="http://schemas.microsoft.com/office/drawing/2014/main" id="{0CA2E673-BA6C-D574-5533-7015F895DB79}"/>
                          </a:ext>
                        </a:extLst>
                      </p:cNvPr>
                      <p:cNvPicPr/>
                      <p:nvPr/>
                    </p:nvPicPr>
                    <p:blipFill>
                      <a:blip r:embed="rId7"/>
                      <a:stretch>
                        <a:fillRect/>
                      </a:stretch>
                    </p:blipFill>
                    <p:spPr>
                      <a:xfrm>
                        <a:off x="7497404" y="1055069"/>
                        <a:ext cx="4301256" cy="5565426"/>
                      </a:xfrm>
                      <a:prstGeom prst="rect">
                        <a:avLst/>
                      </a:prstGeom>
                    </p:spPr>
                  </p:pic>
                </p:oleObj>
              </mc:Fallback>
            </mc:AlternateContent>
          </a:graphicData>
        </a:graphic>
      </p:graphicFrame>
      <p:pic>
        <p:nvPicPr>
          <p:cNvPr id="7" name="Picture 6" descr="A qr code with a logo&#10;&#10;Description automatically generated">
            <a:extLst>
              <a:ext uri="{FF2B5EF4-FFF2-40B4-BE49-F238E27FC236}">
                <a16:creationId xmlns:a16="http://schemas.microsoft.com/office/drawing/2014/main" id="{2AE1A596-3AE2-7001-26AC-61779B1742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557" y="3315357"/>
            <a:ext cx="2839906" cy="2839906"/>
          </a:xfrm>
          <a:prstGeom prst="rect">
            <a:avLst/>
          </a:prstGeom>
        </p:spPr>
      </p:pic>
    </p:spTree>
    <p:extLst>
      <p:ext uri="{BB962C8B-B14F-4D97-AF65-F5344CB8AC3E}">
        <p14:creationId xmlns:p14="http://schemas.microsoft.com/office/powerpoint/2010/main" val="122671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8" name="Google Shape;238;p10" descr="A group of palm trees with a city in the background&#10;&#10;Description automatically generated with medium confidence"/>
          <p:cNvPicPr preferRelativeResize="0"/>
          <p:nvPr/>
        </p:nvPicPr>
        <p:blipFill rotWithShape="1">
          <a:blip r:embed="rId3">
            <a:alphaModFix/>
          </a:blip>
          <a:srcRect r="49038"/>
          <a:stretch/>
        </p:blipFill>
        <p:spPr>
          <a:xfrm>
            <a:off x="6001897" y="0"/>
            <a:ext cx="6190103" cy="6858000"/>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244" name="Google Shape;244;p10"/>
          <p:cNvSpPr txBox="1"/>
          <p:nvPr/>
        </p:nvSpPr>
        <p:spPr>
          <a:xfrm>
            <a:off x="330989" y="2266640"/>
            <a:ext cx="5414903" cy="110795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Questions?</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8931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cs typeface="Poppins"/>
                <a:sym typeface="Poppins"/>
              </a:rPr>
              <a:t>Emergency Drills/</a:t>
            </a:r>
            <a:br>
              <a:rPr lang="en-US" sz="4000" b="1" kern="0" dirty="0">
                <a:solidFill>
                  <a:srgbClr val="86CAFE"/>
                </a:solidFill>
                <a:latin typeface="Poppins"/>
                <a:cs typeface="Poppins"/>
                <a:sym typeface="Poppins"/>
              </a:rPr>
            </a:br>
            <a:r>
              <a:rPr lang="en-US" sz="4000" b="1" kern="0" dirty="0">
                <a:solidFill>
                  <a:srgbClr val="86CAFE"/>
                </a:solidFill>
                <a:latin typeface="Poppins"/>
                <a:cs typeface="Poppins"/>
                <a:sym typeface="Poppins"/>
              </a:rPr>
              <a:t>ISSP School Contact</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Google Shape;274;p13">
            <a:extLst>
              <a:ext uri="{FF2B5EF4-FFF2-40B4-BE49-F238E27FC236}">
                <a16:creationId xmlns:a16="http://schemas.microsoft.com/office/drawing/2014/main" id="{5E6A537D-E46D-CC27-3BD2-32157B9E127C}"/>
              </a:ext>
            </a:extLst>
          </p:cNvPr>
          <p:cNvSpPr txBox="1"/>
          <p:nvPr/>
        </p:nvSpPr>
        <p:spPr>
          <a:xfrm>
            <a:off x="393699" y="2865085"/>
            <a:ext cx="6814623" cy="954067"/>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Name</a:t>
            </a:r>
          </a:p>
          <a:p>
            <a:pPr marR="0" lvl="0" algn="l" defTabSz="914400" rtl="0" eaLnBrk="1" fontAlgn="auto" latinLnBrk="0" hangingPunct="1">
              <a:lnSpc>
                <a:spcPct val="100000"/>
              </a:lnSpc>
              <a:spcBef>
                <a:spcPts val="0"/>
              </a:spcBef>
              <a:spcAft>
                <a:spcPts val="0"/>
              </a:spcAft>
              <a:buClr>
                <a:srgbClr val="EAE7E4"/>
              </a:buClr>
              <a:buSzPts val="1100"/>
              <a:tabLst/>
              <a:defRPr/>
            </a:pPr>
            <a:r>
              <a:rPr lang="en-US" sz="2800" kern="0" dirty="0">
                <a:solidFill>
                  <a:srgbClr val="FF0000"/>
                </a:solidFill>
                <a:latin typeface="Poppins Light"/>
                <a:ea typeface="Poppins Light"/>
                <a:cs typeface="Poppins Light"/>
                <a:sym typeface="Poppins Light"/>
              </a:rPr>
              <a:t>Contact information</a:t>
            </a:r>
            <a:endPar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endParaRPr>
          </a:p>
        </p:txBody>
      </p:sp>
    </p:spTree>
    <p:extLst>
      <p:ext uri="{BB962C8B-B14F-4D97-AF65-F5344CB8AC3E}">
        <p14:creationId xmlns:p14="http://schemas.microsoft.com/office/powerpoint/2010/main" val="350968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9" name="Google Shape;239;p10"/>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44" name="Google Shape;244;p10"/>
          <p:cNvSpPr txBox="1"/>
          <p:nvPr/>
        </p:nvSpPr>
        <p:spPr>
          <a:xfrm>
            <a:off x="917974" y="699352"/>
            <a:ext cx="9650221" cy="51706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We appreciate your participation today and your support in ensuring our school’s preparedness.</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3358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pic>
        <p:nvPicPr>
          <p:cNvPr id="270" name="Google Shape;270;p13"/>
          <p:cNvPicPr preferRelativeResize="0"/>
          <p:nvPr/>
        </p:nvPicPr>
        <p:blipFill rotWithShape="1">
          <a:blip r:embed="rId4">
            <a:alphaModFix/>
          </a:blip>
          <a:srcRect/>
          <a:stretch/>
        </p:blipFill>
        <p:spPr>
          <a:xfrm>
            <a:off x="-903767" y="-85060"/>
            <a:ext cx="13813583" cy="9982038"/>
          </a:xfrm>
          <a:prstGeom prst="rect">
            <a:avLst/>
          </a:prstGeom>
          <a:noFill/>
          <a:ln>
            <a:noFill/>
          </a:ln>
        </p:spPr>
      </p:pic>
      <p:sp>
        <p:nvSpPr>
          <p:cNvPr id="274" name="Google Shape;274;p13"/>
          <p:cNvSpPr txBox="1"/>
          <p:nvPr/>
        </p:nvSpPr>
        <p:spPr>
          <a:xfrm>
            <a:off x="393700" y="1193795"/>
            <a:ext cx="11096336" cy="415494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Provide an overview of key ISSP components: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View of the ISSP</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Incident Command Team</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a:t>
            </a:r>
            <a:r>
              <a:rPr lang="en-US" sz="2400" kern="0" dirty="0">
                <a:solidFill>
                  <a:srgbClr val="EAE7E4"/>
                </a:solidFill>
                <a:latin typeface="Poppins Light"/>
                <a:ea typeface="Poppins Light"/>
                <a:cs typeface="Poppins Light"/>
                <a:sym typeface="Poppins Light"/>
              </a:rPr>
              <a:t>t</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eams</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roles and locations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Off-site locations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Goals and data summary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Ensure that all staff are aware of their emergency team assignment and duties for the year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S</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upport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the school’s preparation for full-scale exercises, such as the Great CA </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ShakeOut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which require full emergency team activation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Satisfy the required, yearly ISSP and emergency roles training</a:t>
            </a:r>
          </a:p>
        </p:txBody>
      </p:sp>
      <p:sp>
        <p:nvSpPr>
          <p:cNvPr id="275" name="Google Shape;275;p13"/>
          <p:cNvSpPr txBox="1"/>
          <p:nvPr/>
        </p:nvSpPr>
        <p:spPr>
          <a:xfrm>
            <a:off x="330989" y="360650"/>
            <a:ext cx="3566805"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Purpose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87075" y="-85060"/>
            <a:ext cx="13940663"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7023100" cy="1938952"/>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Access our school’s ISSP at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hlinkClick r:id="rId5"/>
              </a:rPr>
              <a:t>issp.lausd.net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(with your active LAUSD Single Sign-On)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Access our school’s ISSP print copy in the Main Office, emergency bin, and School Emergency Response Box</a:t>
            </a: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DD949536-3803-4C06-3B72-C1AEE3469D2A}"/>
              </a:ext>
            </a:extLst>
          </p:cNvPr>
          <p:cNvPicPr>
            <a:picLocks noChangeAspect="1"/>
          </p:cNvPicPr>
          <p:nvPr/>
        </p:nvPicPr>
        <p:blipFill>
          <a:blip r:embed="rId6"/>
          <a:stretch>
            <a:fillRect/>
          </a:stretch>
        </p:blipFill>
        <p:spPr>
          <a:xfrm>
            <a:off x="8619838" y="1063585"/>
            <a:ext cx="3130711" cy="4286470"/>
          </a:xfrm>
          <a:prstGeom prst="rect">
            <a:avLst/>
          </a:prstGeom>
        </p:spPr>
      </p:pic>
    </p:spTree>
    <p:extLst>
      <p:ext uri="{BB962C8B-B14F-4D97-AF65-F5344CB8AC3E}">
        <p14:creationId xmlns:p14="http://schemas.microsoft.com/office/powerpoint/2010/main" val="123916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64058" y="0"/>
            <a:ext cx="13957161" cy="9982038"/>
          </a:xfrm>
          <a:prstGeom prst="rect">
            <a:avLst/>
          </a:prstGeom>
          <a:noFill/>
          <a:ln>
            <a:noFill/>
          </a:ln>
        </p:spPr>
      </p:pic>
      <p:pic>
        <p:nvPicPr>
          <p:cNvPr id="1026" name="Picture 2" descr="Meetings In Business | 8 Common Types and Best Practices">
            <a:extLst>
              <a:ext uri="{FF2B5EF4-FFF2-40B4-BE49-F238E27FC236}">
                <a16:creationId xmlns:a16="http://schemas.microsoft.com/office/drawing/2014/main" id="{BB845A21-0383-DBB9-4870-858A83C5F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128" y="2797674"/>
            <a:ext cx="7023100" cy="368712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69" name="Google Shape;269;p13"/>
          <p:cNvPicPr preferRelativeResize="0"/>
          <p:nvPr/>
        </p:nvPicPr>
        <p:blipFill rotWithShape="1">
          <a:blip r:embed="rId5">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193795"/>
            <a:ext cx="11517529" cy="120028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Downloading/Printing ISSP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School Site Council/School Safety Planning Committee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ISSP Public Meeting</a:t>
            </a: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Rectangle 3">
            <a:extLst>
              <a:ext uri="{FF2B5EF4-FFF2-40B4-BE49-F238E27FC236}">
                <a16:creationId xmlns:a16="http://schemas.microsoft.com/office/drawing/2014/main" id="{71DF9BA2-F207-9921-88F1-F1531C5F770F}"/>
              </a:ext>
            </a:extLst>
          </p:cNvPr>
          <p:cNvSpPr/>
          <p:nvPr/>
        </p:nvSpPr>
        <p:spPr>
          <a:xfrm>
            <a:off x="7806002" y="5772249"/>
            <a:ext cx="1184563" cy="314031"/>
          </a:xfrm>
          <a:prstGeom prst="rect">
            <a:avLst/>
          </a:prstGeom>
          <a:solidFill>
            <a:srgbClr val="DF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89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64059" y="0"/>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2" name="Table 1">
            <a:extLst>
              <a:ext uri="{FF2B5EF4-FFF2-40B4-BE49-F238E27FC236}">
                <a16:creationId xmlns:a16="http://schemas.microsoft.com/office/drawing/2014/main" id="{8A2C9D52-6480-C3FA-3162-FC3F371FB086}"/>
              </a:ext>
            </a:extLst>
          </p:cNvPr>
          <p:cNvGraphicFramePr>
            <a:graphicFrameLocks noGrp="1"/>
          </p:cNvGraphicFramePr>
          <p:nvPr>
            <p:extLst>
              <p:ext uri="{D42A27DB-BD31-4B8C-83A1-F6EECF244321}">
                <p14:modId xmlns:p14="http://schemas.microsoft.com/office/powerpoint/2010/main" val="1357474724"/>
              </p:ext>
            </p:extLst>
          </p:nvPr>
        </p:nvGraphicFramePr>
        <p:xfrm>
          <a:off x="2032000" y="1390405"/>
          <a:ext cx="8128000" cy="3337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42923318"/>
                    </a:ext>
                  </a:extLst>
                </a:gridCol>
                <a:gridCol w="4064000">
                  <a:extLst>
                    <a:ext uri="{9D8B030D-6E8A-4147-A177-3AD203B41FA5}">
                      <a16:colId xmlns:a16="http://schemas.microsoft.com/office/drawing/2014/main" val="4065618996"/>
                    </a:ext>
                  </a:extLst>
                </a:gridCol>
              </a:tblGrid>
              <a:tr h="370840">
                <a:tc>
                  <a:txBody>
                    <a:bodyPr/>
                    <a:lstStyle/>
                    <a:p>
                      <a:r>
                        <a:rPr lang="en-US" dirty="0">
                          <a:latin typeface="Poppins" panose="00000500000000000000" pitchFamily="2" charset="0"/>
                          <a:cs typeface="Poppins" panose="00000500000000000000" pitchFamily="2" charset="0"/>
                        </a:rPr>
                        <a:t>Role</a:t>
                      </a:r>
                    </a:p>
                  </a:txBody>
                  <a:tcPr/>
                </a:tc>
                <a:tc>
                  <a:txBody>
                    <a:bodyPr/>
                    <a:lstStyle/>
                    <a:p>
                      <a:r>
                        <a:rPr lang="en-US" dirty="0">
                          <a:latin typeface="Poppins" panose="00000500000000000000" pitchFamily="2" charset="0"/>
                          <a:cs typeface="Poppins" panose="00000500000000000000" pitchFamily="2" charset="0"/>
                        </a:rPr>
                        <a:t>Member (Fill in names)</a:t>
                      </a:r>
                    </a:p>
                  </a:txBody>
                  <a:tcPr/>
                </a:tc>
                <a:extLst>
                  <a:ext uri="{0D108BD9-81ED-4DB2-BD59-A6C34878D82A}">
                    <a16:rowId xmlns:a16="http://schemas.microsoft.com/office/drawing/2014/main" val="3441609957"/>
                  </a:ext>
                </a:extLst>
              </a:tr>
              <a:tr h="370840">
                <a:tc>
                  <a:txBody>
                    <a:bodyPr/>
                    <a:lstStyle/>
                    <a:p>
                      <a:r>
                        <a:rPr lang="en-US" dirty="0">
                          <a:latin typeface="Poppins" panose="00000500000000000000" pitchFamily="2" charset="0"/>
                          <a:cs typeface="Poppins" panose="00000500000000000000" pitchFamily="2" charset="0"/>
                        </a:rPr>
                        <a:t>Principal/Designee</a:t>
                      </a:r>
                    </a:p>
                  </a:txBody>
                  <a:tcPr/>
                </a:tc>
                <a:tc>
                  <a:txBody>
                    <a:bodyPr/>
                    <a:lstStyle/>
                    <a:p>
                      <a:endParaRPr lang="en-US"/>
                    </a:p>
                  </a:txBody>
                  <a:tcPr/>
                </a:tc>
                <a:extLst>
                  <a:ext uri="{0D108BD9-81ED-4DB2-BD59-A6C34878D82A}">
                    <a16:rowId xmlns:a16="http://schemas.microsoft.com/office/drawing/2014/main" val="1573901694"/>
                  </a:ext>
                </a:extLst>
              </a:tr>
              <a:tr h="370840">
                <a:tc>
                  <a:txBody>
                    <a:bodyPr/>
                    <a:lstStyle/>
                    <a:p>
                      <a:r>
                        <a:rPr lang="en-US" dirty="0">
                          <a:latin typeface="Poppins" panose="00000500000000000000" pitchFamily="2" charset="0"/>
                          <a:cs typeface="Poppins" panose="00000500000000000000" pitchFamily="2" charset="0"/>
                        </a:rPr>
                        <a:t>Non-Teacher School Personnel</a:t>
                      </a:r>
                    </a:p>
                  </a:txBody>
                  <a:tcPr/>
                </a:tc>
                <a:tc>
                  <a:txBody>
                    <a:bodyPr/>
                    <a:lstStyle/>
                    <a:p>
                      <a:endParaRPr lang="en-US"/>
                    </a:p>
                  </a:txBody>
                  <a:tcPr/>
                </a:tc>
                <a:extLst>
                  <a:ext uri="{0D108BD9-81ED-4DB2-BD59-A6C34878D82A}">
                    <a16:rowId xmlns:a16="http://schemas.microsoft.com/office/drawing/2014/main" val="2343785904"/>
                  </a:ext>
                </a:extLst>
              </a:tr>
              <a:tr h="370840">
                <a:tc>
                  <a:txBody>
                    <a:bodyPr/>
                    <a:lstStyle/>
                    <a:p>
                      <a:r>
                        <a:rPr lang="en-US" dirty="0">
                          <a:latin typeface="Poppins" panose="00000500000000000000" pitchFamily="2" charset="0"/>
                          <a:cs typeface="Poppins" panose="00000500000000000000" pitchFamily="2" charset="0"/>
                        </a:rPr>
                        <a:t>Teacher</a:t>
                      </a:r>
                    </a:p>
                  </a:txBody>
                  <a:tcPr/>
                </a:tc>
                <a:tc>
                  <a:txBody>
                    <a:bodyPr/>
                    <a:lstStyle/>
                    <a:p>
                      <a:endParaRPr lang="en-US"/>
                    </a:p>
                  </a:txBody>
                  <a:tcPr/>
                </a:tc>
                <a:extLst>
                  <a:ext uri="{0D108BD9-81ED-4DB2-BD59-A6C34878D82A}">
                    <a16:rowId xmlns:a16="http://schemas.microsoft.com/office/drawing/2014/main" val="4186109786"/>
                  </a:ext>
                </a:extLst>
              </a:tr>
              <a:tr h="370840">
                <a:tc>
                  <a:txBody>
                    <a:bodyPr/>
                    <a:lstStyle/>
                    <a:p>
                      <a:r>
                        <a:rPr lang="en-US" dirty="0">
                          <a:latin typeface="Poppins" panose="00000500000000000000" pitchFamily="2" charset="0"/>
                          <a:cs typeface="Poppins" panose="00000500000000000000" pitchFamily="2" charset="0"/>
                        </a:rPr>
                        <a:t>Teacher</a:t>
                      </a:r>
                    </a:p>
                  </a:txBody>
                  <a:tcPr/>
                </a:tc>
                <a:tc>
                  <a:txBody>
                    <a:bodyPr/>
                    <a:lstStyle/>
                    <a:p>
                      <a:endParaRPr lang="en-US"/>
                    </a:p>
                  </a:txBody>
                  <a:tcPr/>
                </a:tc>
                <a:extLst>
                  <a:ext uri="{0D108BD9-81ED-4DB2-BD59-A6C34878D82A}">
                    <a16:rowId xmlns:a16="http://schemas.microsoft.com/office/drawing/2014/main" val="1363868778"/>
                  </a:ext>
                </a:extLst>
              </a:tr>
              <a:tr h="370840">
                <a:tc>
                  <a:txBody>
                    <a:bodyPr/>
                    <a:lstStyle/>
                    <a:p>
                      <a:r>
                        <a:rPr lang="en-US" dirty="0">
                          <a:latin typeface="Poppins" panose="00000500000000000000" pitchFamily="2" charset="0"/>
                          <a:cs typeface="Poppins" panose="00000500000000000000" pitchFamily="2" charset="0"/>
                        </a:rPr>
                        <a:t>Teacher</a:t>
                      </a:r>
                    </a:p>
                  </a:txBody>
                  <a:tcPr/>
                </a:tc>
                <a:tc>
                  <a:txBody>
                    <a:bodyPr/>
                    <a:lstStyle/>
                    <a:p>
                      <a:endParaRPr lang="en-US" dirty="0"/>
                    </a:p>
                  </a:txBody>
                  <a:tcPr/>
                </a:tc>
                <a:extLst>
                  <a:ext uri="{0D108BD9-81ED-4DB2-BD59-A6C34878D82A}">
                    <a16:rowId xmlns:a16="http://schemas.microsoft.com/office/drawing/2014/main" val="1888153653"/>
                  </a:ext>
                </a:extLst>
              </a:tr>
              <a:tr h="370840">
                <a:tc>
                  <a:txBody>
                    <a:bodyPr/>
                    <a:lstStyle/>
                    <a:p>
                      <a:r>
                        <a:rPr lang="en-US" dirty="0">
                          <a:latin typeface="Poppins" panose="00000500000000000000" pitchFamily="2" charset="0"/>
                          <a:cs typeface="Poppins" panose="00000500000000000000" pitchFamily="2" charset="0"/>
                        </a:rPr>
                        <a:t>Parent (of an attending student)</a:t>
                      </a:r>
                    </a:p>
                  </a:txBody>
                  <a:tcPr/>
                </a:tc>
                <a:tc>
                  <a:txBody>
                    <a:bodyPr/>
                    <a:lstStyle/>
                    <a:p>
                      <a:endParaRPr lang="en-US" dirty="0"/>
                    </a:p>
                  </a:txBody>
                  <a:tcPr/>
                </a:tc>
                <a:extLst>
                  <a:ext uri="{0D108BD9-81ED-4DB2-BD59-A6C34878D82A}">
                    <a16:rowId xmlns:a16="http://schemas.microsoft.com/office/drawing/2014/main" val="913580690"/>
                  </a:ext>
                </a:extLst>
              </a:tr>
              <a:tr h="370840">
                <a:tc>
                  <a:txBody>
                    <a:bodyPr/>
                    <a:lstStyle/>
                    <a:p>
                      <a:r>
                        <a:rPr lang="en-US" dirty="0">
                          <a:latin typeface="Poppins" panose="00000500000000000000" pitchFamily="2" charset="0"/>
                          <a:cs typeface="Poppins" panose="00000500000000000000" pitchFamily="2" charset="0"/>
                        </a:rPr>
                        <a:t>Student (if secondary school)</a:t>
                      </a:r>
                    </a:p>
                  </a:txBody>
                  <a:tcPr/>
                </a:tc>
                <a:tc>
                  <a:txBody>
                    <a:bodyPr/>
                    <a:lstStyle/>
                    <a:p>
                      <a:endParaRPr lang="en-US" dirty="0"/>
                    </a:p>
                  </a:txBody>
                  <a:tcPr/>
                </a:tc>
                <a:extLst>
                  <a:ext uri="{0D108BD9-81ED-4DB2-BD59-A6C34878D82A}">
                    <a16:rowId xmlns:a16="http://schemas.microsoft.com/office/drawing/2014/main" val="2439929524"/>
                  </a:ext>
                </a:extLst>
              </a:tr>
              <a:tr h="370840">
                <a:tc>
                  <a:txBody>
                    <a:bodyPr/>
                    <a:lstStyle/>
                    <a:p>
                      <a:r>
                        <a:rPr lang="en-US" dirty="0">
                          <a:latin typeface="Poppins" panose="00000500000000000000" pitchFamily="2" charset="0"/>
                          <a:cs typeface="Poppins" panose="00000500000000000000" pitchFamily="2" charset="0"/>
                        </a:rPr>
                        <a:t>LASPD or Local Jurisdictional Agency</a:t>
                      </a:r>
                    </a:p>
                  </a:txBody>
                  <a:tcPr/>
                </a:tc>
                <a:tc>
                  <a:txBody>
                    <a:bodyPr/>
                    <a:lstStyle/>
                    <a:p>
                      <a:endParaRPr lang="en-US" dirty="0"/>
                    </a:p>
                  </a:txBody>
                  <a:tcPr/>
                </a:tc>
                <a:extLst>
                  <a:ext uri="{0D108BD9-81ED-4DB2-BD59-A6C34878D82A}">
                    <a16:rowId xmlns:a16="http://schemas.microsoft.com/office/drawing/2014/main" val="1382791194"/>
                  </a:ext>
                </a:extLst>
              </a:tr>
            </a:tbl>
          </a:graphicData>
        </a:graphic>
      </p:graphicFrame>
      <p:sp>
        <p:nvSpPr>
          <p:cNvPr id="6" name="TextBox 5">
            <a:extLst>
              <a:ext uri="{FF2B5EF4-FFF2-40B4-BE49-F238E27FC236}">
                <a16:creationId xmlns:a16="http://schemas.microsoft.com/office/drawing/2014/main" id="{4A46889D-D099-7D8C-3C20-F2103E052AB5}"/>
              </a:ext>
            </a:extLst>
          </p:cNvPr>
          <p:cNvSpPr txBox="1"/>
          <p:nvPr/>
        </p:nvSpPr>
        <p:spPr>
          <a:xfrm>
            <a:off x="2032000" y="550073"/>
            <a:ext cx="8128000" cy="800219"/>
          </a:xfrm>
          <a:prstGeom prst="rect">
            <a:avLst/>
          </a:prstGeom>
          <a:noFill/>
        </p:spPr>
        <p:txBody>
          <a:bodyPr wrap="square" rtlCol="0">
            <a:spAutoFit/>
          </a:bodyPr>
          <a:lstStyle/>
          <a:p>
            <a:r>
              <a:rPr lang="en-US" sz="2800" dirty="0">
                <a:solidFill>
                  <a:schemeClr val="bg1"/>
                </a:solidFill>
                <a:latin typeface="Poppins" panose="00000500000000000000" pitchFamily="2" charset="0"/>
                <a:cs typeface="Poppins" panose="00000500000000000000" pitchFamily="2" charset="0"/>
              </a:rPr>
              <a:t>School Site Council Required Team Members </a:t>
            </a:r>
            <a:r>
              <a:rPr lang="en-US" dirty="0">
                <a:solidFill>
                  <a:schemeClr val="bg1"/>
                </a:solidFill>
              </a:rPr>
              <a:t>(SHOW IF SSC developed the ISSP)</a:t>
            </a:r>
          </a:p>
        </p:txBody>
      </p:sp>
    </p:spTree>
    <p:extLst>
      <p:ext uri="{BB962C8B-B14F-4D97-AF65-F5344CB8AC3E}">
        <p14:creationId xmlns:p14="http://schemas.microsoft.com/office/powerpoint/2010/main" val="264329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a:extLst>
            <a:ext uri="{FF2B5EF4-FFF2-40B4-BE49-F238E27FC236}">
              <a16:creationId xmlns:a16="http://schemas.microsoft.com/office/drawing/2014/main" id="{CDD4EC2A-E858-6A23-8E2A-64BB7DF9F815}"/>
            </a:ext>
          </a:extLst>
        </p:cNvPr>
        <p:cNvGrpSpPr/>
        <p:nvPr/>
      </p:nvGrpSpPr>
      <p:grpSpPr>
        <a:xfrm>
          <a:off x="0" y="0"/>
          <a:ext cx="0" cy="0"/>
          <a:chOff x="0" y="0"/>
          <a:chExt cx="0" cy="0"/>
        </a:xfrm>
      </p:grpSpPr>
      <p:pic>
        <p:nvPicPr>
          <p:cNvPr id="3" name="Google Shape;270;p13">
            <a:extLst>
              <a:ext uri="{FF2B5EF4-FFF2-40B4-BE49-F238E27FC236}">
                <a16:creationId xmlns:a16="http://schemas.microsoft.com/office/drawing/2014/main" id="{5E2720B1-82D8-6E13-3CE3-6FA15D55E96E}"/>
              </a:ext>
            </a:extLst>
          </p:cNvPr>
          <p:cNvPicPr preferRelativeResize="0"/>
          <p:nvPr/>
        </p:nvPicPr>
        <p:blipFill rotWithShape="1">
          <a:blip r:embed="rId3">
            <a:alphaModFix/>
          </a:blip>
          <a:srcRect/>
          <a:stretch/>
        </p:blipFill>
        <p:spPr>
          <a:xfrm>
            <a:off x="-964059" y="0"/>
            <a:ext cx="13957161" cy="9982038"/>
          </a:xfrm>
          <a:prstGeom prst="rect">
            <a:avLst/>
          </a:prstGeom>
          <a:noFill/>
          <a:ln>
            <a:noFill/>
          </a:ln>
        </p:spPr>
      </p:pic>
      <p:pic>
        <p:nvPicPr>
          <p:cNvPr id="269" name="Google Shape;269;p13">
            <a:extLst>
              <a:ext uri="{FF2B5EF4-FFF2-40B4-BE49-F238E27FC236}">
                <a16:creationId xmlns:a16="http://schemas.microsoft.com/office/drawing/2014/main" id="{83199513-E23E-AF3B-60C3-BD1650A8F465}"/>
              </a:ext>
            </a:extLst>
          </p:cNvPr>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2" name="Table 1">
            <a:extLst>
              <a:ext uri="{FF2B5EF4-FFF2-40B4-BE49-F238E27FC236}">
                <a16:creationId xmlns:a16="http://schemas.microsoft.com/office/drawing/2014/main" id="{A2009AE1-E462-1C69-79B2-BBD2D2BCC8B6}"/>
              </a:ext>
            </a:extLst>
          </p:cNvPr>
          <p:cNvGraphicFramePr>
            <a:graphicFrameLocks noGrp="1"/>
          </p:cNvGraphicFramePr>
          <p:nvPr>
            <p:extLst>
              <p:ext uri="{D42A27DB-BD31-4B8C-83A1-F6EECF244321}">
                <p14:modId xmlns:p14="http://schemas.microsoft.com/office/powerpoint/2010/main" val="1185341296"/>
              </p:ext>
            </p:extLst>
          </p:nvPr>
        </p:nvGraphicFramePr>
        <p:xfrm>
          <a:off x="2032000" y="1390405"/>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42923318"/>
                    </a:ext>
                  </a:extLst>
                </a:gridCol>
                <a:gridCol w="4064000">
                  <a:extLst>
                    <a:ext uri="{9D8B030D-6E8A-4147-A177-3AD203B41FA5}">
                      <a16:colId xmlns:a16="http://schemas.microsoft.com/office/drawing/2014/main" val="4065618996"/>
                    </a:ext>
                  </a:extLst>
                </a:gridCol>
              </a:tblGrid>
              <a:tr h="370840">
                <a:tc>
                  <a:txBody>
                    <a:bodyPr/>
                    <a:lstStyle/>
                    <a:p>
                      <a:r>
                        <a:rPr lang="en-US" dirty="0">
                          <a:latin typeface="Poppins" panose="00000500000000000000" pitchFamily="2" charset="0"/>
                          <a:cs typeface="Poppins" panose="00000500000000000000" pitchFamily="2" charset="0"/>
                        </a:rPr>
                        <a:t>Role</a:t>
                      </a:r>
                    </a:p>
                  </a:txBody>
                  <a:tcPr/>
                </a:tc>
                <a:tc>
                  <a:txBody>
                    <a:bodyPr/>
                    <a:lstStyle/>
                    <a:p>
                      <a:r>
                        <a:rPr lang="en-US" dirty="0">
                          <a:latin typeface="Poppins" panose="00000500000000000000" pitchFamily="2" charset="0"/>
                          <a:cs typeface="Poppins" panose="00000500000000000000" pitchFamily="2" charset="0"/>
                        </a:rPr>
                        <a:t>Member (Fill in names)</a:t>
                      </a:r>
                    </a:p>
                  </a:txBody>
                  <a:tcPr/>
                </a:tc>
                <a:extLst>
                  <a:ext uri="{0D108BD9-81ED-4DB2-BD59-A6C34878D82A}">
                    <a16:rowId xmlns:a16="http://schemas.microsoft.com/office/drawing/2014/main" val="3441609957"/>
                  </a:ext>
                </a:extLst>
              </a:tr>
              <a:tr h="370840">
                <a:tc>
                  <a:txBody>
                    <a:bodyPr/>
                    <a:lstStyle/>
                    <a:p>
                      <a:r>
                        <a:rPr lang="en-US" dirty="0">
                          <a:latin typeface="Poppins" panose="00000500000000000000" pitchFamily="2" charset="0"/>
                          <a:cs typeface="Poppins" panose="00000500000000000000" pitchFamily="2" charset="0"/>
                        </a:rPr>
                        <a:t>Principal/Designee</a:t>
                      </a:r>
                    </a:p>
                  </a:txBody>
                  <a:tcPr/>
                </a:tc>
                <a:tc>
                  <a:txBody>
                    <a:bodyPr/>
                    <a:lstStyle/>
                    <a:p>
                      <a:endParaRPr lang="en-US"/>
                    </a:p>
                  </a:txBody>
                  <a:tcPr/>
                </a:tc>
                <a:extLst>
                  <a:ext uri="{0D108BD9-81ED-4DB2-BD59-A6C34878D82A}">
                    <a16:rowId xmlns:a16="http://schemas.microsoft.com/office/drawing/2014/main" val="1573901694"/>
                  </a:ext>
                </a:extLst>
              </a:tr>
              <a:tr h="370840">
                <a:tc>
                  <a:txBody>
                    <a:bodyPr/>
                    <a:lstStyle/>
                    <a:p>
                      <a:r>
                        <a:rPr lang="en-US" dirty="0">
                          <a:latin typeface="Poppins" panose="00000500000000000000" pitchFamily="2" charset="0"/>
                          <a:cs typeface="Poppins" panose="00000500000000000000" pitchFamily="2" charset="0"/>
                        </a:rPr>
                        <a:t>UTLA Representative</a:t>
                      </a:r>
                    </a:p>
                  </a:txBody>
                  <a:tcPr/>
                </a:tc>
                <a:tc>
                  <a:txBody>
                    <a:bodyPr/>
                    <a:lstStyle/>
                    <a:p>
                      <a:endParaRPr lang="en-US"/>
                    </a:p>
                  </a:txBody>
                  <a:tcPr/>
                </a:tc>
                <a:extLst>
                  <a:ext uri="{0D108BD9-81ED-4DB2-BD59-A6C34878D82A}">
                    <a16:rowId xmlns:a16="http://schemas.microsoft.com/office/drawing/2014/main" val="2343785904"/>
                  </a:ext>
                </a:extLst>
              </a:tr>
              <a:tr h="370840">
                <a:tc>
                  <a:txBody>
                    <a:bodyPr/>
                    <a:lstStyle/>
                    <a:p>
                      <a:r>
                        <a:rPr lang="en-US" dirty="0">
                          <a:latin typeface="Poppins" panose="00000500000000000000" pitchFamily="2" charset="0"/>
                          <a:cs typeface="Poppins" panose="00000500000000000000" pitchFamily="2" charset="0"/>
                        </a:rPr>
                        <a:t>Classified Representative</a:t>
                      </a:r>
                    </a:p>
                  </a:txBody>
                  <a:tcPr/>
                </a:tc>
                <a:tc>
                  <a:txBody>
                    <a:bodyPr/>
                    <a:lstStyle/>
                    <a:p>
                      <a:endParaRPr lang="en-US"/>
                    </a:p>
                  </a:txBody>
                  <a:tcPr/>
                </a:tc>
                <a:extLst>
                  <a:ext uri="{0D108BD9-81ED-4DB2-BD59-A6C34878D82A}">
                    <a16:rowId xmlns:a16="http://schemas.microsoft.com/office/drawing/2014/main" val="4186109786"/>
                  </a:ext>
                </a:extLst>
              </a:tr>
              <a:tr h="370840">
                <a:tc>
                  <a:txBody>
                    <a:bodyPr/>
                    <a:lstStyle/>
                    <a:p>
                      <a:r>
                        <a:rPr lang="en-US" dirty="0">
                          <a:latin typeface="Poppins" panose="00000500000000000000" pitchFamily="2" charset="0"/>
                          <a:cs typeface="Poppins" panose="00000500000000000000" pitchFamily="2" charset="0"/>
                        </a:rPr>
                        <a:t>Student (if secondary school)</a:t>
                      </a:r>
                    </a:p>
                  </a:txBody>
                  <a:tcPr/>
                </a:tc>
                <a:tc>
                  <a:txBody>
                    <a:bodyPr/>
                    <a:lstStyle/>
                    <a:p>
                      <a:endParaRPr lang="en-US"/>
                    </a:p>
                  </a:txBody>
                  <a:tcPr/>
                </a:tc>
                <a:extLst>
                  <a:ext uri="{0D108BD9-81ED-4DB2-BD59-A6C34878D82A}">
                    <a16:rowId xmlns:a16="http://schemas.microsoft.com/office/drawing/2014/main" val="1363868778"/>
                  </a:ext>
                </a:extLst>
              </a:tr>
              <a:tr h="370840">
                <a:tc>
                  <a:txBody>
                    <a:bodyPr/>
                    <a:lstStyle/>
                    <a:p>
                      <a:r>
                        <a:rPr lang="en-US" dirty="0">
                          <a:latin typeface="Poppins" panose="00000500000000000000" pitchFamily="2" charset="0"/>
                          <a:cs typeface="Poppins" panose="00000500000000000000" pitchFamily="2" charset="0"/>
                        </a:rPr>
                        <a:t>Parent (of an attending student)</a:t>
                      </a:r>
                    </a:p>
                  </a:txBody>
                  <a:tcPr/>
                </a:tc>
                <a:tc>
                  <a:txBody>
                    <a:bodyPr/>
                    <a:lstStyle/>
                    <a:p>
                      <a:endParaRPr lang="en-US" dirty="0"/>
                    </a:p>
                  </a:txBody>
                  <a:tcPr/>
                </a:tc>
                <a:extLst>
                  <a:ext uri="{0D108BD9-81ED-4DB2-BD59-A6C34878D82A}">
                    <a16:rowId xmlns:a16="http://schemas.microsoft.com/office/drawing/2014/main" val="188815365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Poppins" panose="00000500000000000000" pitchFamily="2" charset="0"/>
                          <a:cs typeface="Poppins" panose="00000500000000000000" pitchFamily="2" charset="0"/>
                        </a:rPr>
                        <a:t>LASPD or Local Jurisdictional Agency</a:t>
                      </a:r>
                    </a:p>
                  </a:txBody>
                  <a:tcPr/>
                </a:tc>
                <a:tc>
                  <a:txBody>
                    <a:bodyPr/>
                    <a:lstStyle/>
                    <a:p>
                      <a:endParaRPr lang="en-US" dirty="0"/>
                    </a:p>
                  </a:txBody>
                  <a:tcPr/>
                </a:tc>
                <a:extLst>
                  <a:ext uri="{0D108BD9-81ED-4DB2-BD59-A6C34878D82A}">
                    <a16:rowId xmlns:a16="http://schemas.microsoft.com/office/drawing/2014/main" val="913580690"/>
                  </a:ext>
                </a:extLst>
              </a:tr>
            </a:tbl>
          </a:graphicData>
        </a:graphic>
      </p:graphicFrame>
      <p:sp>
        <p:nvSpPr>
          <p:cNvPr id="6" name="TextBox 5">
            <a:extLst>
              <a:ext uri="{FF2B5EF4-FFF2-40B4-BE49-F238E27FC236}">
                <a16:creationId xmlns:a16="http://schemas.microsoft.com/office/drawing/2014/main" id="{12A301ED-2C65-4B0C-B278-C3CD1485FB14}"/>
              </a:ext>
            </a:extLst>
          </p:cNvPr>
          <p:cNvSpPr txBox="1"/>
          <p:nvPr/>
        </p:nvSpPr>
        <p:spPr>
          <a:xfrm>
            <a:off x="2032000" y="326078"/>
            <a:ext cx="8128000" cy="954107"/>
          </a:xfrm>
          <a:prstGeom prst="rect">
            <a:avLst/>
          </a:prstGeom>
          <a:noFill/>
        </p:spPr>
        <p:txBody>
          <a:bodyPr wrap="square" rtlCol="0">
            <a:spAutoFit/>
          </a:bodyPr>
          <a:lstStyle/>
          <a:p>
            <a:r>
              <a:rPr lang="en-US" sz="2800" dirty="0">
                <a:solidFill>
                  <a:schemeClr val="bg1"/>
                </a:solidFill>
                <a:latin typeface="Poppins" panose="00000500000000000000" pitchFamily="2" charset="0"/>
                <a:cs typeface="Poppins" panose="00000500000000000000" pitchFamily="2" charset="0"/>
              </a:rPr>
              <a:t>School Safety Planning Committee Required Team Members </a:t>
            </a:r>
            <a:r>
              <a:rPr lang="en-US" dirty="0">
                <a:solidFill>
                  <a:schemeClr val="bg1"/>
                </a:solidFill>
              </a:rPr>
              <a:t>(SHOW IF SSPC developed the ISSP)</a:t>
            </a:r>
          </a:p>
        </p:txBody>
      </p:sp>
    </p:spTree>
    <p:extLst>
      <p:ext uri="{BB962C8B-B14F-4D97-AF65-F5344CB8AC3E}">
        <p14:creationId xmlns:p14="http://schemas.microsoft.com/office/powerpoint/2010/main" val="122558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871870" y="-100635"/>
            <a:ext cx="13793957"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7023100" cy="830956"/>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a:ln>
                  <a:noFill/>
                </a:ln>
                <a:solidFill>
                  <a:srgbClr val="EAE7E4"/>
                </a:solidFill>
                <a:effectLst/>
                <a:uLnTx/>
                <a:uFillTx/>
                <a:latin typeface="Poppins Light"/>
                <a:ea typeface="Poppins Light"/>
                <a:cs typeface="Poppins Light"/>
                <a:sym typeface="Poppins Light"/>
              </a:rPr>
              <a:t>Search feature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a:solidFill>
                  <a:srgbClr val="EAE7E4"/>
                </a:solidFill>
                <a:latin typeface="Poppins Light"/>
                <a:ea typeface="Poppins Light"/>
                <a:cs typeface="Poppins Light"/>
                <a:sym typeface="Poppins Light"/>
              </a:rPr>
              <a:t>Quick Reference Guide (demonstration)</a:t>
            </a:r>
            <a:endParaRPr lang="en-US" sz="2400" kern="0" dirty="0">
              <a:solidFill>
                <a:srgbClr val="EAE7E4"/>
              </a:solidFill>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86CAFE"/>
                </a:solidFill>
                <a:effectLst/>
                <a:uLnTx/>
                <a:uFillTx/>
                <a:latin typeface="Poppins"/>
                <a:ea typeface="Poppins"/>
                <a:cs typeface="Poppins"/>
                <a:sym typeface="Poppins"/>
              </a:rPr>
              <a:t>Accessing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1016A9DB-08C5-665D-1E13-45C59B5AA187}"/>
              </a:ext>
            </a:extLst>
          </p:cNvPr>
          <p:cNvPicPr>
            <a:picLocks noChangeAspect="1"/>
          </p:cNvPicPr>
          <p:nvPr/>
        </p:nvPicPr>
        <p:blipFill>
          <a:blip r:embed="rId5"/>
          <a:stretch>
            <a:fillRect/>
          </a:stretch>
        </p:blipFill>
        <p:spPr>
          <a:xfrm>
            <a:off x="7552622" y="1082904"/>
            <a:ext cx="4003564" cy="4229896"/>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7047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90003"/>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510978"/>
            <a:ext cx="8741064" cy="4893607"/>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View, School Emergency Teams tab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Incident Command Team (management organization for the school’s response to an emergency)</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School Site Crisis Team (provides psychological counseling for students and staff)</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Emergency Contacts (phone numbers for key staff for after-hours contact)</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Team Assignments (also in Planning View, Step 4)</a:t>
            </a:r>
          </a:p>
          <a:p>
            <a:pPr marL="1085850" lvl="2"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Includes all other emergency teams and their responsibilities, meeting locations and composition</a:t>
            </a:r>
          </a:p>
          <a:p>
            <a:pPr marL="1085850" lvl="2"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Resources feature includes more detailed descriptions: </a:t>
            </a:r>
            <a:r>
              <a:rPr lang="en-US" sz="2200" u="sng" dirty="0">
                <a:solidFill>
                  <a:schemeClr val="accent1">
                    <a:lumMod val="60000"/>
                    <a:lumOff val="40000"/>
                  </a:schemeClr>
                </a:solidFill>
                <a:effectLst/>
                <a:latin typeface="Poppins" panose="00000500000000000000" pitchFamily="2" charset="0"/>
                <a:ea typeface="Calibri" panose="020F0502020204030204" pitchFamily="34" charset="0"/>
                <a:cs typeface="Poppins" panose="00000500000000000000" pitchFamily="2" charset="0"/>
                <a:hlinkClick r:id="rId5">
                  <a:extLst>
                    <a:ext uri="{A12FA001-AC4F-418D-AE19-62706E023703}">
                      <ahyp:hlinkClr xmlns:ahyp="http://schemas.microsoft.com/office/drawing/2018/hyperlinkcolor" val="tx"/>
                    </a:ext>
                  </a:extLst>
                </a:hlinkClick>
              </a:rPr>
              <a:t>Emergency Team Duties and Supply Lists</a:t>
            </a:r>
            <a:r>
              <a:rPr lang="en-US" sz="2200" u="sng" dirty="0">
                <a:solidFill>
                  <a:schemeClr val="accent1">
                    <a:lumMod val="60000"/>
                    <a:lumOff val="40000"/>
                  </a:schemeClr>
                </a:solidFill>
                <a:effectLst/>
                <a:latin typeface="Poppins" panose="00000500000000000000" pitchFamily="2" charset="0"/>
                <a:ea typeface="Calibri" panose="020F0502020204030204" pitchFamily="34" charset="0"/>
                <a:cs typeface="Poppins" panose="00000500000000000000" pitchFamily="2" charset="0"/>
              </a:rPr>
              <a:t> </a:t>
            </a:r>
            <a:endParaRPr lang="en-US" sz="2200" kern="0" dirty="0">
              <a:solidFill>
                <a:schemeClr val="accent1">
                  <a:lumMod val="60000"/>
                  <a:lumOff val="40000"/>
                </a:schemeClr>
              </a:solidFill>
              <a:latin typeface="Poppins" panose="00000500000000000000" pitchFamily="2" charset="0"/>
              <a:ea typeface="Poppins Light"/>
              <a:cs typeface="Poppins" panose="00000500000000000000" pitchFamily="2" charset="0"/>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Emergency View</a:t>
            </a:r>
            <a:endParaRPr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7CB619BD-65B5-A142-35EC-5D894B045E0E}"/>
              </a:ext>
            </a:extLst>
          </p:cNvPr>
          <p:cNvPicPr>
            <a:picLocks noChangeAspect="1"/>
          </p:cNvPicPr>
          <p:nvPr/>
        </p:nvPicPr>
        <p:blipFill>
          <a:blip r:embed="rId6"/>
          <a:stretch>
            <a:fillRect/>
          </a:stretch>
        </p:blipFill>
        <p:spPr>
          <a:xfrm>
            <a:off x="8937799" y="1060552"/>
            <a:ext cx="3130711" cy="4286470"/>
          </a:xfrm>
          <a:prstGeom prst="rect">
            <a:avLst/>
          </a:prstGeom>
        </p:spPr>
      </p:pic>
    </p:spTree>
    <p:extLst>
      <p:ext uri="{BB962C8B-B14F-4D97-AF65-F5344CB8AC3E}">
        <p14:creationId xmlns:p14="http://schemas.microsoft.com/office/powerpoint/2010/main" val="198716279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99a3076-9c23-42ba-af0d-338302e3292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FB691C5C2ED04BB3F881B1A7639E7A" ma:contentTypeVersion="11" ma:contentTypeDescription="Create a new document." ma:contentTypeScope="" ma:versionID="98aa6c017dff2fb5fbaef879d6b5125b">
  <xsd:schema xmlns:xsd="http://www.w3.org/2001/XMLSchema" xmlns:xs="http://www.w3.org/2001/XMLSchema" xmlns:p="http://schemas.microsoft.com/office/2006/metadata/properties" xmlns:ns3="199a3076-9c23-42ba-af0d-338302e32928" xmlns:ns4="86869b51-e61b-4e6b-9440-f4d573d1a1f1" targetNamespace="http://schemas.microsoft.com/office/2006/metadata/properties" ma:root="true" ma:fieldsID="8881319734d22e75abc53d0b5a621e6b" ns3:_="" ns4:_="">
    <xsd:import namespace="199a3076-9c23-42ba-af0d-338302e32928"/>
    <xsd:import namespace="86869b51-e61b-4e6b-9440-f4d573d1a1f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a3076-9c23-42ba-af0d-338302e329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69b51-e61b-4e6b-9440-f4d573d1a1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2F203D-E4FE-4083-9C31-C6B84CCFDC8D}">
  <ds:schemaRefs>
    <ds:schemaRef ds:uri="http://purl.org/dc/terms/"/>
    <ds:schemaRef ds:uri="http://schemas.microsoft.com/office/2006/documentManagement/types"/>
    <ds:schemaRef ds:uri="http://purl.org/dc/dcmitype/"/>
    <ds:schemaRef ds:uri="86869b51-e61b-4e6b-9440-f4d573d1a1f1"/>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199a3076-9c23-42ba-af0d-338302e32928"/>
  </ds:schemaRefs>
</ds:datastoreItem>
</file>

<file path=customXml/itemProps2.xml><?xml version="1.0" encoding="utf-8"?>
<ds:datastoreItem xmlns:ds="http://schemas.openxmlformats.org/officeDocument/2006/customXml" ds:itemID="{8619BFDA-E00B-438B-B39C-47B5118C2FB8}">
  <ds:schemaRefs>
    <ds:schemaRef ds:uri="http://schemas.microsoft.com/sharepoint/v3/contenttype/forms"/>
  </ds:schemaRefs>
</ds:datastoreItem>
</file>

<file path=customXml/itemProps3.xml><?xml version="1.0" encoding="utf-8"?>
<ds:datastoreItem xmlns:ds="http://schemas.openxmlformats.org/officeDocument/2006/customXml" ds:itemID="{023E2F1C-ECBB-4646-B5C2-AAE154227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9a3076-9c23-42ba-af0d-338302e32928"/>
    <ds:schemaRef ds:uri="86869b51-e61b-4e6b-9440-f4d573d1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15315</TotalTime>
  <Words>3348</Words>
  <Application>Microsoft Office PowerPoint</Application>
  <PresentationFormat>Widescreen</PresentationFormat>
  <Paragraphs>328</Paragraphs>
  <Slides>25</Slides>
  <Notes>25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8" baseType="lpstr">
      <vt:lpstr>Arial</vt:lpstr>
      <vt:lpstr>Bahnschrift SemiLight</vt:lpstr>
      <vt:lpstr>Calibri</vt:lpstr>
      <vt:lpstr>Courier New</vt:lpstr>
      <vt:lpstr>Helvetica Neue</vt:lpstr>
      <vt:lpstr>Poppins</vt:lpstr>
      <vt:lpstr>Poppins Light</vt:lpstr>
      <vt:lpstr>Poppins SemiBold</vt:lpstr>
      <vt:lpstr>Segoe UI</vt:lpstr>
      <vt:lpstr>Verdana</vt:lpstr>
      <vt:lpstr>Office Theme</vt:lpstr>
      <vt:lpstr>Presentation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Eusebio, Ronald John</dc:creator>
  <cp:lastModifiedBy>Romero, Danielle</cp:lastModifiedBy>
  <cp:revision>10</cp:revision>
  <dcterms:created xsi:type="dcterms:W3CDTF">2023-07-07T15:53:54Z</dcterms:created>
  <dcterms:modified xsi:type="dcterms:W3CDTF">2025-09-18T19:53:47Z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0x01010052FB691C5C2ED04BB3F881B1A7639E7A</vt:lpwstr>
  </property>
</Properties>
</file>